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4" d="100"/>
          <a:sy n="54" d="100"/>
        </p:scale>
        <p:origin x="1320"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github.com/karenccl/SpaceX-Falcon-9-first-stage-Landing-Prediction/blob/main/labs-jupyter-spacex-Data%20wrangling.ipynb" TargetMode="External"/><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arenccl/SpaceX-Falcon-9-first-stage-Landing-Prediction/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arenccl/SpaceX-Falcon-9-first-stage-Landing-Prediction/blob/main/jupyter-labs-eda-sql-coursera_sql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arenccl/SpaceX-Falcon-9-first-stage-Landing-Prediction/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arenccl/SpaceX-Falcon-9-first-stage-Landing-Prediction/blob/main/space_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arenccl/SpaceX-Falcon-9-first-stage-Landing-Prediction/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github.com/karenccl/SpaceX-Falcon-9-first-stage-Landing-Prediction/blob/main/jupyter-labs-webscraping.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arenccl/SpaceX-Falcon-9-first-stage-Landing-Prediction/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Ching Lam Chan</a:t>
            </a:r>
          </a:p>
          <a:p>
            <a:r>
              <a:rPr lang="en-US" dirty="0">
                <a:solidFill>
                  <a:schemeClr val="bg2"/>
                </a:solidFill>
                <a:latin typeface="Abadi" panose="020B0604020104020204" pitchFamily="34" charset="0"/>
                <a:ea typeface="SF Pro" pitchFamily="2" charset="0"/>
                <a:cs typeface="SF Pro" pitchFamily="2" charset="0"/>
              </a:rPr>
              <a:t>2/8/2024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389413"/>
            <a:ext cx="4550134" cy="4787550"/>
          </a:xfrm>
          <a:prstGeom prst="rect">
            <a:avLst/>
          </a:prstGeom>
        </p:spPr>
        <p:txBody>
          <a:bodyPr/>
          <a:lstStyle/>
          <a:p>
            <a:r>
              <a:rPr lang="en-US" sz="1800" dirty="0">
                <a:latin typeface="Abadi" panose="020B0604020104020204" pitchFamily="34" charset="0"/>
              </a:rPr>
              <a:t>Determine the Launch Count per Site</a:t>
            </a:r>
          </a:p>
          <a:p>
            <a:pPr lvl="1"/>
            <a:r>
              <a:rPr lang="en-US" sz="1800" dirty="0">
                <a:latin typeface="Abadi" panose="020B0604020104020204" pitchFamily="34" charset="0"/>
              </a:rPr>
              <a:t>Calculate the total number of launches conducted at each launch site</a:t>
            </a:r>
          </a:p>
          <a:p>
            <a:r>
              <a:rPr lang="en-US" sz="1800" dirty="0">
                <a:latin typeface="Abadi" panose="020B0604020104020204" pitchFamily="34" charset="0"/>
              </a:rPr>
              <a:t>Assess Orbit Frequency</a:t>
            </a:r>
          </a:p>
          <a:p>
            <a:pPr lvl="1"/>
            <a:r>
              <a:rPr lang="en-US" sz="1800" dirty="0">
                <a:latin typeface="Abadi" panose="020B0604020104020204" pitchFamily="34" charset="0"/>
              </a:rPr>
              <a:t>Calculate the frequency and count of each orbit type</a:t>
            </a:r>
          </a:p>
          <a:p>
            <a:r>
              <a:rPr lang="en-US" sz="1800" dirty="0">
                <a:latin typeface="Abadi" panose="020B0604020104020204" pitchFamily="34" charset="0"/>
              </a:rPr>
              <a:t>Analyze Mission Outcomes by Orbit Type</a:t>
            </a:r>
          </a:p>
          <a:p>
            <a:pPr lvl="1"/>
            <a:r>
              <a:rPr lang="en-US" sz="1800" dirty="0">
                <a:latin typeface="Abadi" panose="020B0604020104020204" pitchFamily="34" charset="0"/>
              </a:rPr>
              <a:t>Calculate the number and frequency of mission outcomes for each orbit type</a:t>
            </a:r>
          </a:p>
          <a:p>
            <a:r>
              <a:rPr lang="en-US" sz="1800" dirty="0">
                <a:latin typeface="Abadi" panose="020B0604020104020204" pitchFamily="34" charset="0"/>
              </a:rPr>
              <a:t>Generate Landing Outcome Labels</a:t>
            </a:r>
          </a:p>
          <a:p>
            <a:pPr lvl="1"/>
            <a:r>
              <a:rPr lang="en-US" sz="1400" dirty="0">
                <a:latin typeface="Abadi" panose="020B0604020104020204" pitchFamily="34" charset="0"/>
              </a:rPr>
              <a:t>Create a new label for landing outcomes based on the data in the Outcome column</a:t>
            </a:r>
          </a:p>
          <a:p>
            <a:r>
              <a:rPr lang="en-US" sz="1800" dirty="0">
                <a:latin typeface="Abadi" panose="020B0604020104020204" pitchFamily="34" charset="0"/>
              </a:rPr>
              <a:t>Please see: </a:t>
            </a:r>
            <a:r>
              <a:rPr lang="en-US" sz="1800" dirty="0">
                <a:latin typeface="Abadi" panose="020B0604020104020204" pitchFamily="34" charset="0"/>
                <a:hlinkClick r:id="rId3"/>
              </a:rPr>
              <a:t>https://github.com/karenccl/SpaceX-Falcon-9-first-stage-Landing-Prediction/blob/main/labs-jupyter-spacex-Data%20wrangling.ipynb</a:t>
            </a:r>
            <a:r>
              <a:rPr lang="en-US" sz="1800" dirty="0">
                <a:latin typeface="Abadi" panose="020B0604020104020204" pitchFamily="34" charset="0"/>
              </a:rPr>
              <a:t> </a:t>
            </a:r>
          </a:p>
          <a:p>
            <a:pPr marL="457200" lvl="1" indent="0">
              <a:buNone/>
            </a:pPr>
            <a:endParaRPr lang="en-US" sz="18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1C6C62B7-40B8-AB64-E092-94ABED084054}"/>
              </a:ext>
            </a:extLst>
          </p:cNvPr>
          <p:cNvPicPr>
            <a:picLocks noChangeAspect="1"/>
          </p:cNvPicPr>
          <p:nvPr/>
        </p:nvPicPr>
        <p:blipFill>
          <a:blip r:embed="rId4"/>
          <a:stretch>
            <a:fillRect/>
          </a:stretch>
        </p:blipFill>
        <p:spPr>
          <a:xfrm>
            <a:off x="5320145" y="1386445"/>
            <a:ext cx="5965465" cy="582712"/>
          </a:xfrm>
          <a:prstGeom prst="rect">
            <a:avLst/>
          </a:prstGeom>
        </p:spPr>
      </p:pic>
      <p:pic>
        <p:nvPicPr>
          <p:cNvPr id="7" name="Picture 6">
            <a:extLst>
              <a:ext uri="{FF2B5EF4-FFF2-40B4-BE49-F238E27FC236}">
                <a16:creationId xmlns:a16="http://schemas.microsoft.com/office/drawing/2014/main" id="{FEA9D7F8-564D-F40F-4100-5BC9D3CEFEF6}"/>
              </a:ext>
            </a:extLst>
          </p:cNvPr>
          <p:cNvPicPr>
            <a:picLocks noChangeAspect="1"/>
          </p:cNvPicPr>
          <p:nvPr/>
        </p:nvPicPr>
        <p:blipFill>
          <a:blip r:embed="rId5"/>
          <a:stretch>
            <a:fillRect/>
          </a:stretch>
        </p:blipFill>
        <p:spPr>
          <a:xfrm>
            <a:off x="5320145" y="2057329"/>
            <a:ext cx="5965466" cy="602403"/>
          </a:xfrm>
          <a:prstGeom prst="rect">
            <a:avLst/>
          </a:prstGeom>
        </p:spPr>
      </p:pic>
      <p:pic>
        <p:nvPicPr>
          <p:cNvPr id="10" name="Picture 9">
            <a:extLst>
              <a:ext uri="{FF2B5EF4-FFF2-40B4-BE49-F238E27FC236}">
                <a16:creationId xmlns:a16="http://schemas.microsoft.com/office/drawing/2014/main" id="{C7BB9C89-18C1-BD83-4855-4CF4622E4327}"/>
              </a:ext>
            </a:extLst>
          </p:cNvPr>
          <p:cNvPicPr>
            <a:picLocks noChangeAspect="1"/>
          </p:cNvPicPr>
          <p:nvPr/>
        </p:nvPicPr>
        <p:blipFill>
          <a:blip r:embed="rId6"/>
          <a:stretch>
            <a:fillRect/>
          </a:stretch>
        </p:blipFill>
        <p:spPr>
          <a:xfrm>
            <a:off x="5320144" y="2741727"/>
            <a:ext cx="5965467" cy="615896"/>
          </a:xfrm>
          <a:prstGeom prst="rect">
            <a:avLst/>
          </a:prstGeom>
        </p:spPr>
      </p:pic>
      <p:pic>
        <p:nvPicPr>
          <p:cNvPr id="12" name="Picture 11">
            <a:extLst>
              <a:ext uri="{FF2B5EF4-FFF2-40B4-BE49-F238E27FC236}">
                <a16:creationId xmlns:a16="http://schemas.microsoft.com/office/drawing/2014/main" id="{C3F2FF60-0250-09E7-FDFF-4D35B03B6853}"/>
              </a:ext>
            </a:extLst>
          </p:cNvPr>
          <p:cNvPicPr>
            <a:picLocks noChangeAspect="1"/>
          </p:cNvPicPr>
          <p:nvPr/>
        </p:nvPicPr>
        <p:blipFill>
          <a:blip r:embed="rId7"/>
          <a:stretch>
            <a:fillRect/>
          </a:stretch>
        </p:blipFill>
        <p:spPr>
          <a:xfrm>
            <a:off x="5320142" y="3403206"/>
            <a:ext cx="5965468" cy="465332"/>
          </a:xfrm>
          <a:prstGeom prst="rect">
            <a:avLst/>
          </a:prstGeom>
        </p:spPr>
      </p:pic>
      <p:pic>
        <p:nvPicPr>
          <p:cNvPr id="14" name="Picture 13">
            <a:extLst>
              <a:ext uri="{FF2B5EF4-FFF2-40B4-BE49-F238E27FC236}">
                <a16:creationId xmlns:a16="http://schemas.microsoft.com/office/drawing/2014/main" id="{4EC78283-F028-76FC-B6D7-80DEE69F1166}"/>
              </a:ext>
            </a:extLst>
          </p:cNvPr>
          <p:cNvPicPr>
            <a:picLocks noChangeAspect="1"/>
          </p:cNvPicPr>
          <p:nvPr/>
        </p:nvPicPr>
        <p:blipFill>
          <a:blip r:embed="rId8"/>
          <a:stretch>
            <a:fillRect/>
          </a:stretch>
        </p:blipFill>
        <p:spPr>
          <a:xfrm>
            <a:off x="5320142" y="3939429"/>
            <a:ext cx="5965469" cy="48311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1288"/>
            <a:ext cx="5773294" cy="5025923"/>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Data visualization:</a:t>
            </a:r>
          </a:p>
          <a:p>
            <a:pPr>
              <a:lnSpc>
                <a:spcPct val="100000"/>
              </a:lnSpc>
              <a:spcBef>
                <a:spcPts val="1400"/>
              </a:spcBef>
            </a:pPr>
            <a:r>
              <a:rPr lang="en-US" sz="2000" dirty="0">
                <a:solidFill>
                  <a:schemeClr val="accent3">
                    <a:lumMod val="25000"/>
                  </a:schemeClr>
                </a:solidFill>
                <a:latin typeface="Abadi"/>
              </a:rPr>
              <a:t>Flight Number vs. Payload Mass</a:t>
            </a:r>
          </a:p>
          <a:p>
            <a:pPr>
              <a:lnSpc>
                <a:spcPct val="100000"/>
              </a:lnSpc>
              <a:spcBef>
                <a:spcPts val="1400"/>
              </a:spcBef>
            </a:pPr>
            <a:r>
              <a:rPr lang="en-US" sz="2000" dirty="0">
                <a:solidFill>
                  <a:schemeClr val="accent3">
                    <a:lumMod val="25000"/>
                  </a:schemeClr>
                </a:solidFill>
                <a:latin typeface="Abadi"/>
              </a:rPr>
              <a:t>Flight Number and Launch Site Relationship</a:t>
            </a:r>
          </a:p>
          <a:p>
            <a:pPr>
              <a:lnSpc>
                <a:spcPct val="100000"/>
              </a:lnSpc>
              <a:spcBef>
                <a:spcPts val="1400"/>
              </a:spcBef>
            </a:pPr>
            <a:r>
              <a:rPr lang="en-US" sz="2000" dirty="0">
                <a:solidFill>
                  <a:schemeClr val="accent3">
                    <a:lumMod val="25000"/>
                  </a:schemeClr>
                </a:solidFill>
                <a:latin typeface="Abadi"/>
              </a:rPr>
              <a:t>Payload and Launch Site Relationship</a:t>
            </a:r>
          </a:p>
          <a:p>
            <a:pPr>
              <a:lnSpc>
                <a:spcPct val="100000"/>
              </a:lnSpc>
              <a:spcBef>
                <a:spcPts val="1400"/>
              </a:spcBef>
            </a:pPr>
            <a:r>
              <a:rPr lang="en-US" sz="2000" dirty="0">
                <a:solidFill>
                  <a:schemeClr val="accent3">
                    <a:lumMod val="25000"/>
                  </a:schemeClr>
                </a:solidFill>
                <a:latin typeface="Abadi"/>
              </a:rPr>
              <a:t>Success Rate by Orbit Type</a:t>
            </a:r>
          </a:p>
          <a:p>
            <a:pPr>
              <a:lnSpc>
                <a:spcPct val="100000"/>
              </a:lnSpc>
              <a:spcBef>
                <a:spcPts val="1400"/>
              </a:spcBef>
            </a:pPr>
            <a:r>
              <a:rPr lang="en-US" sz="2000" dirty="0">
                <a:solidFill>
                  <a:schemeClr val="accent3">
                    <a:lumMod val="25000"/>
                  </a:schemeClr>
                </a:solidFill>
                <a:latin typeface="Abadi"/>
              </a:rPr>
              <a:t>Flight Number and Orbit Type Correlation</a:t>
            </a:r>
          </a:p>
          <a:p>
            <a:pPr>
              <a:lnSpc>
                <a:spcPct val="100000"/>
              </a:lnSpc>
              <a:spcBef>
                <a:spcPts val="1400"/>
              </a:spcBef>
            </a:pPr>
            <a:r>
              <a:rPr lang="en-US" sz="2000" dirty="0">
                <a:solidFill>
                  <a:schemeClr val="accent3">
                    <a:lumMod val="25000"/>
                  </a:schemeClr>
                </a:solidFill>
                <a:latin typeface="Abadi"/>
              </a:rPr>
              <a:t>Payload Mass and Orbit Type Correlation</a:t>
            </a:r>
          </a:p>
          <a:p>
            <a:pPr>
              <a:lnSpc>
                <a:spcPct val="100000"/>
              </a:lnSpc>
              <a:spcBef>
                <a:spcPts val="1400"/>
              </a:spcBef>
            </a:pPr>
            <a:r>
              <a:rPr lang="en-US" sz="2000" dirty="0">
                <a:solidFill>
                  <a:schemeClr val="accent3">
                    <a:lumMod val="25000"/>
                  </a:schemeClr>
                </a:solidFill>
                <a:latin typeface="Abadi"/>
              </a:rPr>
              <a:t>Annual Launch Success Trend</a:t>
            </a: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rPr>
              <a:t>Please see: </a:t>
            </a:r>
            <a:r>
              <a:rPr lang="en-US" sz="2000" dirty="0">
                <a:solidFill>
                  <a:schemeClr val="accent3">
                    <a:lumMod val="25000"/>
                  </a:schemeClr>
                </a:solidFill>
                <a:latin typeface="Abadi"/>
                <a:hlinkClick r:id="rId3"/>
              </a:rPr>
              <a:t>https://github.com/karenccl/SpaceX-Falcon-9-first-stage-Landing-Prediction/blob/main/edadataviz.ipynb</a:t>
            </a:r>
            <a:r>
              <a:rPr lang="en-US" sz="2000" dirty="0">
                <a:solidFill>
                  <a:schemeClr val="accent3">
                    <a:lumMod val="25000"/>
                  </a:schemeClr>
                </a:solidFill>
                <a:latin typeface="Abadi"/>
              </a:rPr>
              <a:t> </a:t>
            </a:r>
          </a:p>
          <a:p>
            <a:pPr marL="0" indent="0">
              <a:lnSpc>
                <a:spcPct val="100000"/>
              </a:lnSpc>
              <a:spcBef>
                <a:spcPts val="1400"/>
              </a:spcBef>
              <a:buNone/>
            </a:pPr>
            <a:endParaRPr lang="en-US" sz="20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72E525A8-3072-1316-7E1C-2E59A159E3C0}"/>
              </a:ext>
            </a:extLst>
          </p:cNvPr>
          <p:cNvPicPr>
            <a:picLocks noChangeAspect="1"/>
          </p:cNvPicPr>
          <p:nvPr/>
        </p:nvPicPr>
        <p:blipFill rotWithShape="1">
          <a:blip r:embed="rId4"/>
          <a:srcRect t="23026"/>
          <a:stretch/>
        </p:blipFill>
        <p:spPr>
          <a:xfrm>
            <a:off x="6096000" y="1401288"/>
            <a:ext cx="5189611" cy="1683853"/>
          </a:xfrm>
          <a:prstGeom prst="rect">
            <a:avLst/>
          </a:prstGeom>
        </p:spPr>
      </p:pic>
      <p:pic>
        <p:nvPicPr>
          <p:cNvPr id="8" name="Picture 7">
            <a:extLst>
              <a:ext uri="{FF2B5EF4-FFF2-40B4-BE49-F238E27FC236}">
                <a16:creationId xmlns:a16="http://schemas.microsoft.com/office/drawing/2014/main" id="{CAC35B8D-ABCD-8A49-E8F1-A698193489DB}"/>
              </a:ext>
            </a:extLst>
          </p:cNvPr>
          <p:cNvPicPr>
            <a:picLocks noChangeAspect="1"/>
          </p:cNvPicPr>
          <p:nvPr/>
        </p:nvPicPr>
        <p:blipFill>
          <a:blip r:embed="rId5"/>
          <a:stretch>
            <a:fillRect/>
          </a:stretch>
        </p:blipFill>
        <p:spPr>
          <a:xfrm>
            <a:off x="6095999" y="3080533"/>
            <a:ext cx="5189611" cy="172136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9413"/>
            <a:ext cx="10515600" cy="5037798"/>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Retrieve and display the names of all unique launch sites involved in the space missions.</a:t>
            </a:r>
          </a:p>
          <a:p>
            <a:pPr>
              <a:lnSpc>
                <a:spcPct val="100000"/>
              </a:lnSpc>
              <a:spcBef>
                <a:spcPts val="1400"/>
              </a:spcBef>
            </a:pPr>
            <a:r>
              <a:rPr lang="en-US" sz="1400" dirty="0">
                <a:solidFill>
                  <a:schemeClr val="accent3">
                    <a:lumMod val="25000"/>
                  </a:schemeClr>
                </a:solidFill>
                <a:latin typeface="Abadi"/>
              </a:rPr>
              <a:t>Display 5 records where the launch site names begin with the string 'CCA'.</a:t>
            </a:r>
          </a:p>
          <a:p>
            <a:pPr>
              <a:lnSpc>
                <a:spcPct val="100000"/>
              </a:lnSpc>
              <a:spcBef>
                <a:spcPts val="1400"/>
              </a:spcBef>
            </a:pPr>
            <a:r>
              <a:rPr lang="en-US" sz="1400" dirty="0">
                <a:solidFill>
                  <a:schemeClr val="accent3">
                    <a:lumMod val="25000"/>
                  </a:schemeClr>
                </a:solidFill>
                <a:latin typeface="Abadi"/>
              </a:rPr>
              <a:t>Calculate and display the total payload mass carried by boosters launched by NASA (CRS).</a:t>
            </a:r>
          </a:p>
          <a:p>
            <a:pPr>
              <a:lnSpc>
                <a:spcPct val="100000"/>
              </a:lnSpc>
              <a:spcBef>
                <a:spcPts val="1400"/>
              </a:spcBef>
            </a:pPr>
            <a:r>
              <a:rPr lang="en-US" sz="1400" dirty="0">
                <a:solidFill>
                  <a:schemeClr val="accent3">
                    <a:lumMod val="25000"/>
                  </a:schemeClr>
                </a:solidFill>
                <a:latin typeface="Abadi"/>
              </a:rPr>
              <a:t>Compute and display the average payload mass carried by the booster version F9 v1.1.</a:t>
            </a:r>
          </a:p>
          <a:p>
            <a:pPr>
              <a:lnSpc>
                <a:spcPct val="100000"/>
              </a:lnSpc>
              <a:spcBef>
                <a:spcPts val="1400"/>
              </a:spcBef>
            </a:pPr>
            <a:r>
              <a:rPr lang="en-US" sz="1400" dirty="0">
                <a:solidFill>
                  <a:schemeClr val="accent3">
                    <a:lumMod val="25000"/>
                  </a:schemeClr>
                </a:solidFill>
                <a:latin typeface="Abadi"/>
              </a:rPr>
              <a:t>List the date when the first successful landing outcome on a ground pad was achieved.</a:t>
            </a:r>
          </a:p>
          <a:p>
            <a:pPr>
              <a:lnSpc>
                <a:spcPct val="100000"/>
              </a:lnSpc>
              <a:spcBef>
                <a:spcPts val="1400"/>
              </a:spcBef>
            </a:pPr>
            <a:r>
              <a:rPr lang="en-US" sz="1400" dirty="0">
                <a:solidFill>
                  <a:schemeClr val="accent3">
                    <a:lumMod val="25000"/>
                  </a:schemeClr>
                </a:solidFill>
                <a:latin typeface="Abadi"/>
              </a:rPr>
              <a:t>List the names of boosters that have successfully landed on a drone ship and carried a payload mass between 4000 and 6000 kg.</a:t>
            </a:r>
          </a:p>
          <a:p>
            <a:pPr>
              <a:lnSpc>
                <a:spcPct val="100000"/>
              </a:lnSpc>
              <a:spcBef>
                <a:spcPts val="1400"/>
              </a:spcBef>
            </a:pPr>
            <a:r>
              <a:rPr lang="en-US" sz="1400" dirty="0">
                <a:solidFill>
                  <a:schemeClr val="accent3">
                    <a:lumMod val="25000"/>
                  </a:schemeClr>
                </a:solidFill>
                <a:latin typeface="Abadi"/>
              </a:rPr>
              <a:t>Display the total count of successful and failed mission outcomes.</a:t>
            </a:r>
          </a:p>
          <a:p>
            <a:pPr>
              <a:lnSpc>
                <a:spcPct val="100000"/>
              </a:lnSpc>
              <a:spcBef>
                <a:spcPts val="1400"/>
              </a:spcBef>
            </a:pPr>
            <a:r>
              <a:rPr lang="en-US" sz="1400" dirty="0">
                <a:solidFill>
                  <a:schemeClr val="accent3">
                    <a:lumMod val="25000"/>
                  </a:schemeClr>
                </a:solidFill>
                <a:latin typeface="Abadi"/>
              </a:rPr>
              <a:t>List the names of booster versions that have carried the maximum payload mass. Use a subquery for this task.</a:t>
            </a:r>
          </a:p>
          <a:p>
            <a:pPr>
              <a:lnSpc>
                <a:spcPct val="100000"/>
              </a:lnSpc>
              <a:spcBef>
                <a:spcPts val="1400"/>
              </a:spcBef>
            </a:pPr>
            <a:r>
              <a:rPr lang="en-US" sz="1400" dirty="0">
                <a:solidFill>
                  <a:schemeClr val="accent3">
                    <a:lumMod val="25000"/>
                  </a:schemeClr>
                </a:solidFill>
                <a:latin typeface="Abadi"/>
              </a:rPr>
              <a:t>Display records showing the month names, failed landing outcomes on drone ships, booster versions, and launch sites for the months in the year 2015.</a:t>
            </a:r>
          </a:p>
          <a:p>
            <a:pPr>
              <a:lnSpc>
                <a:spcPct val="100000"/>
              </a:lnSpc>
              <a:spcBef>
                <a:spcPts val="1400"/>
              </a:spcBef>
            </a:pPr>
            <a:r>
              <a:rPr lang="en-US" sz="1400" dirty="0">
                <a:solidFill>
                  <a:schemeClr val="accent3">
                    <a:lumMod val="25000"/>
                  </a:schemeClr>
                </a:solidFill>
                <a:latin typeface="Abadi"/>
              </a:rPr>
              <a:t>Rank the count of successful landing outcomes between the dates 04-06-2010 and 20-03-2017 in descending order.</a:t>
            </a: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r>
              <a:rPr lang="en-US" sz="1400" dirty="0">
                <a:solidFill>
                  <a:schemeClr val="accent3">
                    <a:lumMod val="25000"/>
                  </a:schemeClr>
                </a:solidFill>
                <a:latin typeface="Abadi"/>
              </a:rPr>
              <a:t>Please see: </a:t>
            </a:r>
            <a:r>
              <a:rPr lang="en-US" sz="1400" dirty="0">
                <a:solidFill>
                  <a:schemeClr val="accent3">
                    <a:lumMod val="25000"/>
                  </a:schemeClr>
                </a:solidFill>
                <a:latin typeface="Abadi"/>
                <a:hlinkClick r:id="rId3"/>
              </a:rPr>
              <a:t>https://github.com/karenccl/SpaceX-Falcon-9-first-stage-Landing-Prediction/blob/main/jupyter-labs-eda-sql-coursera_sqllite%20(1).ipynb</a:t>
            </a:r>
            <a:r>
              <a:rPr lang="en-US" sz="1400" dirty="0">
                <a:solidFill>
                  <a:schemeClr val="accent3">
                    <a:lumMod val="25000"/>
                  </a:schemeClr>
                </a:solidFill>
                <a:latin typeface="Abadi"/>
              </a:rPr>
              <a:t> </a:t>
            </a:r>
          </a:p>
          <a:p>
            <a:pPr marL="0" indent="0">
              <a:lnSpc>
                <a:spcPct val="100000"/>
              </a:lnSpc>
              <a:spcBef>
                <a:spcPts val="1400"/>
              </a:spcBef>
              <a:buNone/>
            </a:pPr>
            <a:endParaRPr lang="en-US" sz="14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25039"/>
            <a:ext cx="10515600" cy="5002172"/>
          </a:xfrm>
          <a:prstGeom prst="rect">
            <a:avLst/>
          </a:prstGeom>
        </p:spPr>
        <p:txBody>
          <a:bodyPr>
            <a:noAutofit/>
          </a:bodyPr>
          <a:lstStyle/>
          <a:p>
            <a:pPr>
              <a:lnSpc>
                <a:spcPct val="100000"/>
              </a:lnSpc>
              <a:spcBef>
                <a:spcPts val="1400"/>
              </a:spcBef>
            </a:pPr>
            <a:r>
              <a:rPr lang="en-US" sz="1100" dirty="0">
                <a:solidFill>
                  <a:schemeClr val="accent3">
                    <a:lumMod val="25000"/>
                  </a:schemeClr>
                </a:solidFill>
                <a:latin typeface="Abadi" panose="020B0604020104020204" pitchFamily="34" charset="0"/>
              </a:rPr>
              <a:t>Map All Launch Sites</a:t>
            </a:r>
          </a:p>
          <a:p>
            <a:pPr lvl="1">
              <a:lnSpc>
                <a:spcPct val="100000"/>
              </a:lnSpc>
              <a:spcBef>
                <a:spcPts val="1400"/>
              </a:spcBef>
            </a:pPr>
            <a:r>
              <a:rPr lang="en-US" sz="1100" dirty="0">
                <a:solidFill>
                  <a:schemeClr val="accent3">
                    <a:lumMod val="25000"/>
                  </a:schemeClr>
                </a:solidFill>
                <a:latin typeface="Abadi" panose="020B0604020104020204" pitchFamily="34" charset="0"/>
              </a:rPr>
              <a:t>Plot the locations of all SpaceX launch sites on a geographical map.</a:t>
            </a:r>
          </a:p>
          <a:p>
            <a:pPr lvl="1">
              <a:lnSpc>
                <a:spcPct val="100000"/>
              </a:lnSpc>
              <a:spcBef>
                <a:spcPts val="1400"/>
              </a:spcBef>
            </a:pPr>
            <a:r>
              <a:rPr lang="en-US" sz="1100" dirty="0">
                <a:solidFill>
                  <a:schemeClr val="accent3">
                    <a:lumMod val="25000"/>
                  </a:schemeClr>
                </a:solidFill>
                <a:latin typeface="Abadi" panose="020B0604020104020204" pitchFamily="34" charset="0"/>
              </a:rPr>
              <a:t>Use appropriate markers or icons to represent each launch site.</a:t>
            </a:r>
          </a:p>
          <a:p>
            <a:pPr>
              <a:lnSpc>
                <a:spcPct val="100000"/>
              </a:lnSpc>
              <a:spcBef>
                <a:spcPts val="1400"/>
              </a:spcBef>
            </a:pPr>
            <a:r>
              <a:rPr lang="en-US" sz="1100" dirty="0">
                <a:solidFill>
                  <a:schemeClr val="accent3">
                    <a:lumMod val="25000"/>
                  </a:schemeClr>
                </a:solidFill>
                <a:latin typeface="Abadi" panose="020B0604020104020204" pitchFamily="34" charset="0"/>
              </a:rPr>
              <a:t>Visualize Launch Outcomes by Site</a:t>
            </a:r>
          </a:p>
          <a:p>
            <a:pPr lvl="1">
              <a:lnSpc>
                <a:spcPct val="100000"/>
              </a:lnSpc>
              <a:spcBef>
                <a:spcPts val="1400"/>
              </a:spcBef>
            </a:pPr>
            <a:r>
              <a:rPr lang="en-US" sz="1100" dirty="0">
                <a:solidFill>
                  <a:schemeClr val="accent3">
                    <a:lumMod val="25000"/>
                  </a:schemeClr>
                </a:solidFill>
                <a:latin typeface="Abadi" panose="020B0604020104020204" pitchFamily="34" charset="0"/>
              </a:rPr>
              <a:t>On the same map, differentiate between successful and failed launches for each site.</a:t>
            </a:r>
          </a:p>
          <a:p>
            <a:pPr lvl="1">
              <a:lnSpc>
                <a:spcPct val="100000"/>
              </a:lnSpc>
              <a:spcBef>
                <a:spcPts val="1400"/>
              </a:spcBef>
            </a:pPr>
            <a:r>
              <a:rPr lang="en-US" sz="1100" dirty="0">
                <a:solidFill>
                  <a:schemeClr val="accent3">
                    <a:lumMod val="25000"/>
                  </a:schemeClr>
                </a:solidFill>
                <a:latin typeface="Abadi" panose="020B0604020104020204" pitchFamily="34" charset="0"/>
              </a:rPr>
              <a:t>Use color-coding or different markers to represent success and failure.</a:t>
            </a:r>
          </a:p>
          <a:p>
            <a:pPr lvl="1">
              <a:lnSpc>
                <a:spcPct val="100000"/>
              </a:lnSpc>
              <a:spcBef>
                <a:spcPts val="1400"/>
              </a:spcBef>
            </a:pPr>
            <a:r>
              <a:rPr lang="en-US" sz="1100" dirty="0">
                <a:solidFill>
                  <a:schemeClr val="accent3">
                    <a:lumMod val="25000"/>
                  </a:schemeClr>
                </a:solidFill>
                <a:latin typeface="Abadi" panose="020B0604020104020204" pitchFamily="34" charset="0"/>
              </a:rPr>
              <a:t>For example, green markers for successful launches and red for failed ones.</a:t>
            </a:r>
          </a:p>
          <a:p>
            <a:pPr>
              <a:lnSpc>
                <a:spcPct val="100000"/>
              </a:lnSpc>
              <a:spcBef>
                <a:spcPts val="1400"/>
              </a:spcBef>
            </a:pPr>
            <a:r>
              <a:rPr lang="en-US" sz="1100" dirty="0">
                <a:solidFill>
                  <a:schemeClr val="accent3">
                    <a:lumMod val="25000"/>
                  </a:schemeClr>
                </a:solidFill>
                <a:latin typeface="Abadi" panose="020B0604020104020204" pitchFamily="34" charset="0"/>
              </a:rPr>
              <a:t>Calculate Proximity Distances</a:t>
            </a:r>
          </a:p>
          <a:p>
            <a:pPr lvl="1">
              <a:lnSpc>
                <a:spcPct val="100000"/>
              </a:lnSpc>
              <a:spcBef>
                <a:spcPts val="1400"/>
              </a:spcBef>
            </a:pPr>
            <a:r>
              <a:rPr lang="en-US" sz="1100" dirty="0">
                <a:solidFill>
                  <a:schemeClr val="accent3">
                    <a:lumMod val="25000"/>
                  </a:schemeClr>
                </a:solidFill>
                <a:latin typeface="Abadi" panose="020B0604020104020204" pitchFamily="34" charset="0"/>
              </a:rPr>
              <a:t>For each launch site, calculate distances to nearby points of interest or critical locations.</a:t>
            </a:r>
          </a:p>
          <a:p>
            <a:pPr>
              <a:lnSpc>
                <a:spcPct val="100000"/>
              </a:lnSpc>
              <a:spcBef>
                <a:spcPts val="1400"/>
              </a:spcBef>
            </a:pPr>
            <a:r>
              <a:rPr lang="en-US" sz="1100" dirty="0">
                <a:solidFill>
                  <a:schemeClr val="accent3">
                    <a:lumMod val="25000"/>
                  </a:schemeClr>
                </a:solidFill>
                <a:latin typeface="Abadi" panose="020B0604020104020204" pitchFamily="34" charset="0"/>
              </a:rPr>
              <a:t>Create a Distance Analysis</a:t>
            </a:r>
          </a:p>
          <a:p>
            <a:pPr lvl="1">
              <a:lnSpc>
                <a:spcPct val="100000"/>
              </a:lnSpc>
              <a:spcBef>
                <a:spcPts val="1400"/>
              </a:spcBef>
            </a:pPr>
            <a:r>
              <a:rPr lang="en-US" sz="1100" dirty="0">
                <a:solidFill>
                  <a:schemeClr val="accent3">
                    <a:lumMod val="25000"/>
                  </a:schemeClr>
                </a:solidFill>
                <a:latin typeface="Abadi" panose="020B0604020104020204" pitchFamily="34" charset="0"/>
              </a:rPr>
              <a:t>Compile the calculated distances into a table or dataset.</a:t>
            </a:r>
          </a:p>
          <a:p>
            <a:pPr lvl="1">
              <a:lnSpc>
                <a:spcPct val="100000"/>
              </a:lnSpc>
              <a:spcBef>
                <a:spcPts val="1400"/>
              </a:spcBef>
            </a:pPr>
            <a:r>
              <a:rPr lang="en-US" sz="1100" dirty="0">
                <a:solidFill>
                  <a:schemeClr val="accent3">
                    <a:lumMod val="25000"/>
                  </a:schemeClr>
                </a:solidFill>
                <a:latin typeface="Abadi" panose="020B0604020104020204" pitchFamily="34" charset="0"/>
              </a:rPr>
              <a:t>Consider creating a visualization (e.g., bar chart or heat map) to represent these distances graphically.</a:t>
            </a:r>
          </a:p>
          <a:p>
            <a:pPr>
              <a:lnSpc>
                <a:spcPct val="100000"/>
              </a:lnSpc>
              <a:spcBef>
                <a:spcPts val="1400"/>
              </a:spcBef>
            </a:pPr>
            <a:r>
              <a:rPr lang="en-US" sz="1100" dirty="0">
                <a:solidFill>
                  <a:schemeClr val="accent3">
                    <a:lumMod val="25000"/>
                  </a:schemeClr>
                </a:solidFill>
                <a:latin typeface="Abadi" panose="020B0604020104020204" pitchFamily="34" charset="0"/>
              </a:rPr>
              <a:t>Analyze Geographical Factors</a:t>
            </a:r>
          </a:p>
          <a:p>
            <a:pPr>
              <a:lnSpc>
                <a:spcPct val="100000"/>
              </a:lnSpc>
              <a:spcBef>
                <a:spcPts val="1400"/>
              </a:spcBef>
            </a:pPr>
            <a:r>
              <a:rPr lang="en-US" sz="1100" dirty="0">
                <a:solidFill>
                  <a:schemeClr val="accent3">
                    <a:lumMod val="25000"/>
                  </a:schemeClr>
                </a:solidFill>
                <a:latin typeface="Abadi" panose="020B0604020104020204" pitchFamily="34" charset="0"/>
              </a:rPr>
              <a:t>Use the map and distance data to analyze how geographical factors might correlate with launch success rates.</a:t>
            </a:r>
          </a:p>
          <a:p>
            <a:pPr>
              <a:lnSpc>
                <a:spcPct val="100000"/>
              </a:lnSpc>
              <a:spcBef>
                <a:spcPts val="1400"/>
              </a:spcBef>
            </a:pPr>
            <a:endParaRPr lang="en-US" sz="1100" dirty="0">
              <a:solidFill>
                <a:schemeClr val="accent3">
                  <a:lumMod val="25000"/>
                </a:schemeClr>
              </a:solidFill>
              <a:latin typeface="Abadi" panose="020B0604020104020204" pitchFamily="34" charset="0"/>
            </a:endParaRPr>
          </a:p>
          <a:p>
            <a:pPr>
              <a:lnSpc>
                <a:spcPct val="100000"/>
              </a:lnSpc>
              <a:spcBef>
                <a:spcPts val="1400"/>
              </a:spcBef>
            </a:pPr>
            <a:r>
              <a:rPr lang="en-US" sz="1100" dirty="0">
                <a:solidFill>
                  <a:schemeClr val="accent3">
                    <a:lumMod val="25000"/>
                  </a:schemeClr>
                </a:solidFill>
                <a:latin typeface="Abadi" panose="020B0604020104020204" pitchFamily="34" charset="0"/>
              </a:rPr>
              <a:t>Please see: </a:t>
            </a:r>
            <a:r>
              <a:rPr lang="en-US" sz="1100" dirty="0">
                <a:solidFill>
                  <a:schemeClr val="accent3">
                    <a:lumMod val="25000"/>
                  </a:schemeClr>
                </a:solidFill>
                <a:latin typeface="Abadi" panose="020B0604020104020204" pitchFamily="34" charset="0"/>
                <a:hlinkClick r:id="rId3"/>
              </a:rPr>
              <a:t>https://github.com/karenccl/SpaceX-Falcon-9-first-stage-Landing-Prediction/blob/main/lab_jupyter_launch_site_location.ipynb</a:t>
            </a:r>
            <a:r>
              <a:rPr lang="en-US" sz="1100" dirty="0">
                <a:solidFill>
                  <a:schemeClr val="accent3">
                    <a:lumMod val="25000"/>
                  </a:schemeClr>
                </a:solidFill>
                <a:latin typeface="Abadi" panose="020B0604020104020204" pitchFamily="34" charset="0"/>
              </a:rPr>
              <a:t> </a:t>
            </a:r>
          </a:p>
          <a:p>
            <a:pPr>
              <a:lnSpc>
                <a:spcPct val="100000"/>
              </a:lnSpc>
              <a:spcBef>
                <a:spcPts val="1400"/>
              </a:spcBef>
            </a:pPr>
            <a:endParaRPr lang="en-US" sz="11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1288"/>
            <a:ext cx="10515601" cy="5025923"/>
          </a:xfrm>
          <a:prstGeom prst="rect">
            <a:avLst/>
          </a:prstGeom>
        </p:spPr>
        <p:txBody>
          <a:bodyPr vert="horz" lIns="91440" tIns="45720" rIns="91440" bIns="45720" rtlCol="0" anchor="t">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Continuous Availability</a:t>
            </a:r>
          </a:p>
          <a:p>
            <a:pPr lvl="1">
              <a:lnSpc>
                <a:spcPct val="100000"/>
              </a:lnSpc>
              <a:spcBef>
                <a:spcPts val="1400"/>
              </a:spcBef>
            </a:pPr>
            <a:r>
              <a:rPr lang="en-US" sz="2000" dirty="0">
                <a:solidFill>
                  <a:schemeClr val="accent3">
                    <a:lumMod val="25000"/>
                  </a:schemeClr>
                </a:solidFill>
                <a:latin typeface="Abadi" panose="020B0604020104020204" pitchFamily="34" charset="0"/>
              </a:rPr>
              <a:t>Hosted on Python Anywhere for 24/7 accessibility</a:t>
            </a:r>
          </a:p>
          <a:p>
            <a:pPr lvl="1">
              <a:lnSpc>
                <a:spcPct val="100000"/>
              </a:lnSpc>
              <a:spcBef>
                <a:spcPts val="1400"/>
              </a:spcBef>
            </a:pPr>
            <a:r>
              <a:rPr lang="en-US" sz="2000" dirty="0">
                <a:solidFill>
                  <a:schemeClr val="accent3">
                    <a:lumMod val="25000"/>
                  </a:schemeClr>
                </a:solidFill>
                <a:latin typeface="Abadi" panose="020B0604020104020204" pitchFamily="34" charset="0"/>
              </a:rPr>
              <a:t>Built using Flask and Dash web frameworks</a:t>
            </a:r>
          </a:p>
          <a:p>
            <a:pPr>
              <a:lnSpc>
                <a:spcPct val="100000"/>
              </a:lnSpc>
              <a:spcBef>
                <a:spcPts val="1400"/>
              </a:spcBef>
            </a:pPr>
            <a:r>
              <a:rPr lang="en-US" sz="2000" dirty="0">
                <a:solidFill>
                  <a:schemeClr val="accent3">
                    <a:lumMod val="25000"/>
                  </a:schemeClr>
                </a:solidFill>
                <a:latin typeface="Abadi" panose="020B0604020104020204" pitchFamily="34" charset="0"/>
              </a:rPr>
              <a:t>Visualizations</a:t>
            </a:r>
          </a:p>
          <a:p>
            <a:pPr lvl="1">
              <a:lnSpc>
                <a:spcPct val="100000"/>
              </a:lnSpc>
              <a:spcBef>
                <a:spcPts val="1400"/>
              </a:spcBef>
            </a:pPr>
            <a:r>
              <a:rPr lang="en-US" sz="2000" dirty="0">
                <a:solidFill>
                  <a:schemeClr val="accent3">
                    <a:lumMod val="25000"/>
                  </a:schemeClr>
                </a:solidFill>
                <a:latin typeface="Abadi" panose="020B0604020104020204" pitchFamily="34" charset="0"/>
              </a:rPr>
              <a:t>Pie Chart: Total Launches by Site</a:t>
            </a:r>
          </a:p>
          <a:p>
            <a:pPr lvl="1">
              <a:lnSpc>
                <a:spcPct val="100000"/>
              </a:lnSpc>
              <a:spcBef>
                <a:spcPts val="1400"/>
              </a:spcBef>
            </a:pPr>
            <a:r>
              <a:rPr lang="en-US" sz="2000" dirty="0">
                <a:solidFill>
                  <a:schemeClr val="accent3">
                    <a:lumMod val="25000"/>
                  </a:schemeClr>
                </a:solidFill>
                <a:latin typeface="Abadi" panose="020B0604020104020204" pitchFamily="34" charset="0"/>
              </a:rPr>
              <a:t>Scatter Graph: Outcome vs. Payload Mass</a:t>
            </a:r>
          </a:p>
          <a:p>
            <a:pPr>
              <a:lnSpc>
                <a:spcPct val="100000"/>
              </a:lnSpc>
              <a:spcBef>
                <a:spcPts val="1400"/>
              </a:spcBef>
            </a:pPr>
            <a:r>
              <a:rPr lang="en-US" sz="2000" dirty="0">
                <a:solidFill>
                  <a:schemeClr val="accent3">
                    <a:lumMod val="25000"/>
                  </a:schemeClr>
                </a:solidFill>
                <a:latin typeface="Abadi" panose="020B0604020104020204" pitchFamily="34" charset="0"/>
              </a:rPr>
              <a:t>Interactive Elements</a:t>
            </a:r>
          </a:p>
          <a:p>
            <a:pPr lvl="1">
              <a:lnSpc>
                <a:spcPct val="100000"/>
              </a:lnSpc>
              <a:spcBef>
                <a:spcPts val="1400"/>
              </a:spcBef>
            </a:pPr>
            <a:r>
              <a:rPr lang="en-US" sz="2000" dirty="0">
                <a:solidFill>
                  <a:schemeClr val="accent3">
                    <a:lumMod val="25000"/>
                  </a:schemeClr>
                </a:solidFill>
                <a:latin typeface="Abadi" panose="020B0604020104020204" pitchFamily="34" charset="0"/>
              </a:rPr>
              <a:t>Users can manipulate data views and explore different aspects of launches</a:t>
            </a:r>
          </a:p>
          <a:p>
            <a:pPr>
              <a:lnSpc>
                <a:spcPct val="100000"/>
              </a:lnSpc>
              <a:spcBef>
                <a:spcPts val="1400"/>
              </a:spcBef>
            </a:pPr>
            <a:r>
              <a:rPr lang="en-US" sz="2000" dirty="0">
                <a:solidFill>
                  <a:schemeClr val="accent3">
                    <a:lumMod val="25000"/>
                  </a:schemeClr>
                </a:solidFill>
                <a:latin typeface="Abadi" panose="020B0604020104020204" pitchFamily="34" charset="0"/>
              </a:rPr>
              <a:t>Please see: </a:t>
            </a:r>
            <a:r>
              <a:rPr lang="en-US" sz="2000" dirty="0">
                <a:solidFill>
                  <a:schemeClr val="accent3">
                    <a:lumMod val="25000"/>
                  </a:schemeClr>
                </a:solidFill>
                <a:latin typeface="Abadi" panose="020B0604020104020204" pitchFamily="34" charset="0"/>
                <a:hlinkClick r:id="rId3"/>
              </a:rPr>
              <a:t>https://github.com/karenccl/SpaceX-Falcon-9-first-stage-Landing-Prediction/blob/main/space_dash.py</a:t>
            </a:r>
            <a:r>
              <a:rPr lang="en-US" sz="2000" dirty="0">
                <a:solidFill>
                  <a:schemeClr val="accent3">
                    <a:lumMod val="25000"/>
                  </a:schemeClr>
                </a:solidFill>
                <a:latin typeface="Abadi" panose="020B0604020104020204" pitchFamily="34" charset="0"/>
              </a:rPr>
              <a:t> </a:t>
            </a:r>
            <a:endParaRPr lang="en-US" sz="20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7538"/>
            <a:ext cx="10515600" cy="5049673"/>
          </a:xfrm>
          <a:prstGeom prst="rect">
            <a:avLst/>
          </a:prstGeom>
        </p:spPr>
        <p:txBody>
          <a:bodyPr numCol="2">
            <a:noAutofit/>
          </a:bodyPr>
          <a:lstStyle/>
          <a:p>
            <a:pPr>
              <a:lnSpc>
                <a:spcPct val="100000"/>
              </a:lnSpc>
              <a:spcBef>
                <a:spcPts val="1400"/>
              </a:spcBef>
            </a:pPr>
            <a:r>
              <a:rPr lang="en-US" sz="1200" dirty="0">
                <a:solidFill>
                  <a:schemeClr val="accent3">
                    <a:lumMod val="25000"/>
                  </a:schemeClr>
                </a:solidFill>
                <a:latin typeface="Abadi" panose="020B0604020104020204" pitchFamily="34" charset="0"/>
              </a:rPr>
              <a:t>Data Loading</a:t>
            </a:r>
          </a:p>
          <a:p>
            <a:pPr lvl="1">
              <a:lnSpc>
                <a:spcPct val="100000"/>
              </a:lnSpc>
              <a:spcBef>
                <a:spcPts val="1400"/>
              </a:spcBef>
            </a:pPr>
            <a:r>
              <a:rPr lang="en-US" sz="1200" dirty="0">
                <a:solidFill>
                  <a:schemeClr val="accent3">
                    <a:lumMod val="25000"/>
                  </a:schemeClr>
                </a:solidFill>
                <a:latin typeface="Abadi" panose="020B0604020104020204" pitchFamily="34" charset="0"/>
              </a:rPr>
              <a:t>Import the dataset into NumPy and Pandas for efficient manipulation</a:t>
            </a:r>
          </a:p>
          <a:p>
            <a:pPr>
              <a:lnSpc>
                <a:spcPct val="100000"/>
              </a:lnSpc>
              <a:spcBef>
                <a:spcPts val="1400"/>
              </a:spcBef>
            </a:pPr>
            <a:r>
              <a:rPr lang="en-US" sz="1200" dirty="0">
                <a:solidFill>
                  <a:schemeClr val="accent3">
                    <a:lumMod val="25000"/>
                  </a:schemeClr>
                </a:solidFill>
                <a:latin typeface="Abadi" panose="020B0604020104020204" pitchFamily="34" charset="0"/>
              </a:rPr>
              <a:t>Data Transformation</a:t>
            </a:r>
          </a:p>
          <a:p>
            <a:pPr lvl="1">
              <a:lnSpc>
                <a:spcPct val="100000"/>
              </a:lnSpc>
              <a:spcBef>
                <a:spcPts val="1400"/>
              </a:spcBef>
            </a:pPr>
            <a:r>
              <a:rPr lang="en-US" sz="1200" dirty="0">
                <a:solidFill>
                  <a:schemeClr val="accent3">
                    <a:lumMod val="25000"/>
                  </a:schemeClr>
                </a:solidFill>
                <a:latin typeface="Abadi" panose="020B0604020104020204" pitchFamily="34" charset="0"/>
              </a:rPr>
              <a:t>Preprocess and clean the data as necessary</a:t>
            </a:r>
          </a:p>
          <a:p>
            <a:pPr lvl="1">
              <a:lnSpc>
                <a:spcPct val="100000"/>
              </a:lnSpc>
              <a:spcBef>
                <a:spcPts val="1400"/>
              </a:spcBef>
            </a:pPr>
            <a:r>
              <a:rPr lang="en-US" sz="1200" dirty="0">
                <a:solidFill>
                  <a:schemeClr val="accent3">
                    <a:lumMod val="25000"/>
                  </a:schemeClr>
                </a:solidFill>
                <a:latin typeface="Abadi" panose="020B0604020104020204" pitchFamily="34" charset="0"/>
              </a:rPr>
              <a:t>Perform feature engineering</a:t>
            </a:r>
          </a:p>
          <a:p>
            <a:pPr>
              <a:lnSpc>
                <a:spcPct val="100000"/>
              </a:lnSpc>
              <a:spcBef>
                <a:spcPts val="1400"/>
              </a:spcBef>
            </a:pPr>
            <a:r>
              <a:rPr lang="en-US" sz="1200" dirty="0">
                <a:solidFill>
                  <a:schemeClr val="accent3">
                    <a:lumMod val="25000"/>
                  </a:schemeClr>
                </a:solidFill>
                <a:latin typeface="Abadi" panose="020B0604020104020204" pitchFamily="34" charset="0"/>
              </a:rPr>
              <a:t>Data Splitting</a:t>
            </a:r>
          </a:p>
          <a:p>
            <a:pPr lvl="1">
              <a:lnSpc>
                <a:spcPct val="100000"/>
              </a:lnSpc>
              <a:spcBef>
                <a:spcPts val="1400"/>
              </a:spcBef>
            </a:pPr>
            <a:r>
              <a:rPr lang="en-US" sz="1200" dirty="0">
                <a:solidFill>
                  <a:schemeClr val="accent3">
                    <a:lumMod val="25000"/>
                  </a:schemeClr>
                </a:solidFill>
                <a:latin typeface="Abadi" panose="020B0604020104020204" pitchFamily="34" charset="0"/>
              </a:rPr>
              <a:t>Divide the dataset into training and test sets</a:t>
            </a:r>
          </a:p>
          <a:p>
            <a:pPr lvl="1">
              <a:lnSpc>
                <a:spcPct val="100000"/>
              </a:lnSpc>
              <a:spcBef>
                <a:spcPts val="1400"/>
              </a:spcBef>
            </a:pPr>
            <a:r>
              <a:rPr lang="en-US" sz="1200" dirty="0">
                <a:solidFill>
                  <a:schemeClr val="accent3">
                    <a:lumMod val="25000"/>
                  </a:schemeClr>
                </a:solidFill>
                <a:latin typeface="Abadi" panose="020B0604020104020204" pitchFamily="34" charset="0"/>
              </a:rPr>
              <a:t>Verify the number of samples in the test set</a:t>
            </a:r>
          </a:p>
          <a:p>
            <a:pPr>
              <a:lnSpc>
                <a:spcPct val="100000"/>
              </a:lnSpc>
              <a:spcBef>
                <a:spcPts val="1400"/>
              </a:spcBef>
            </a:pPr>
            <a:r>
              <a:rPr lang="en-US" sz="1200" dirty="0">
                <a:solidFill>
                  <a:schemeClr val="accent3">
                    <a:lumMod val="25000"/>
                  </a:schemeClr>
                </a:solidFill>
                <a:latin typeface="Abadi" panose="020B0604020104020204" pitchFamily="34" charset="0"/>
              </a:rPr>
              <a:t>Algorithm Selection</a:t>
            </a:r>
          </a:p>
          <a:p>
            <a:pPr lvl="1">
              <a:lnSpc>
                <a:spcPct val="100000"/>
              </a:lnSpc>
              <a:spcBef>
                <a:spcPts val="1400"/>
              </a:spcBef>
            </a:pPr>
            <a:r>
              <a:rPr lang="en-US" sz="1200" dirty="0">
                <a:solidFill>
                  <a:schemeClr val="accent3">
                    <a:lumMod val="25000"/>
                  </a:schemeClr>
                </a:solidFill>
                <a:latin typeface="Abadi" panose="020B0604020104020204" pitchFamily="34" charset="0"/>
              </a:rPr>
              <a:t>Evaluate and choose appropriate machine learning algorithms for the task</a:t>
            </a:r>
          </a:p>
          <a:p>
            <a:pPr>
              <a:lnSpc>
                <a:spcPct val="100000"/>
              </a:lnSpc>
              <a:spcBef>
                <a:spcPts val="1400"/>
              </a:spcBef>
            </a:pPr>
            <a:r>
              <a:rPr lang="en-US" sz="1200" dirty="0">
                <a:solidFill>
                  <a:schemeClr val="accent3">
                    <a:lumMod val="25000"/>
                  </a:schemeClr>
                </a:solidFill>
                <a:latin typeface="Abadi" panose="020B0604020104020204" pitchFamily="34" charset="0"/>
              </a:rPr>
              <a:t>Hyperparameter Tuning Setup</a:t>
            </a:r>
          </a:p>
          <a:p>
            <a:pPr lvl="1">
              <a:lnSpc>
                <a:spcPct val="100000"/>
              </a:lnSpc>
              <a:spcBef>
                <a:spcPts val="1400"/>
              </a:spcBef>
            </a:pPr>
            <a:r>
              <a:rPr lang="en-US" sz="1200" dirty="0">
                <a:solidFill>
                  <a:schemeClr val="accent3">
                    <a:lumMod val="25000"/>
                  </a:schemeClr>
                </a:solidFill>
                <a:latin typeface="Abadi" panose="020B0604020104020204" pitchFamily="34" charset="0"/>
              </a:rPr>
              <a:t>Define parameter grids for each selected algorithm</a:t>
            </a:r>
          </a:p>
          <a:p>
            <a:pPr lvl="1">
              <a:lnSpc>
                <a:spcPct val="100000"/>
              </a:lnSpc>
              <a:spcBef>
                <a:spcPts val="1400"/>
              </a:spcBef>
            </a:pPr>
            <a:r>
              <a:rPr lang="en-US" sz="1200" dirty="0">
                <a:solidFill>
                  <a:schemeClr val="accent3">
                    <a:lumMod val="25000"/>
                  </a:schemeClr>
                </a:solidFill>
                <a:latin typeface="Abadi" panose="020B0604020104020204" pitchFamily="34" charset="0"/>
              </a:rPr>
              <a:t>Set up </a:t>
            </a:r>
            <a:r>
              <a:rPr lang="en-US" sz="1200" dirty="0" err="1">
                <a:solidFill>
                  <a:schemeClr val="accent3">
                    <a:lumMod val="25000"/>
                  </a:schemeClr>
                </a:solidFill>
                <a:latin typeface="Abadi" panose="020B0604020104020204" pitchFamily="34" charset="0"/>
              </a:rPr>
              <a:t>GridSearchCV</a:t>
            </a:r>
            <a:r>
              <a:rPr lang="en-US" sz="1200" dirty="0">
                <a:solidFill>
                  <a:schemeClr val="accent3">
                    <a:lumMod val="25000"/>
                  </a:schemeClr>
                </a:solidFill>
                <a:latin typeface="Abadi" panose="020B0604020104020204" pitchFamily="34" charset="0"/>
              </a:rPr>
              <a:t> objects with chosen parameters and algorithms</a:t>
            </a:r>
          </a:p>
          <a:p>
            <a:pPr>
              <a:lnSpc>
                <a:spcPct val="100000"/>
              </a:lnSpc>
              <a:spcBef>
                <a:spcPts val="1400"/>
              </a:spcBef>
            </a:pPr>
            <a:r>
              <a:rPr lang="en-US" sz="1200" dirty="0">
                <a:solidFill>
                  <a:schemeClr val="accent3">
                    <a:lumMod val="25000"/>
                  </a:schemeClr>
                </a:solidFill>
                <a:latin typeface="Abadi" panose="020B0604020104020204" pitchFamily="34" charset="0"/>
              </a:rPr>
              <a:t>Model Training</a:t>
            </a:r>
          </a:p>
          <a:p>
            <a:pPr lvl="1">
              <a:lnSpc>
                <a:spcPct val="100000"/>
              </a:lnSpc>
              <a:spcBef>
                <a:spcPts val="1400"/>
              </a:spcBef>
            </a:pPr>
            <a:r>
              <a:rPr lang="en-US" sz="1200" dirty="0">
                <a:solidFill>
                  <a:schemeClr val="accent3">
                    <a:lumMod val="25000"/>
                  </a:schemeClr>
                </a:solidFill>
                <a:latin typeface="Abadi" panose="020B0604020104020204" pitchFamily="34" charset="0"/>
              </a:rPr>
              <a:t>Fit the training data to the </a:t>
            </a:r>
            <a:r>
              <a:rPr lang="en-US" sz="1200" dirty="0" err="1">
                <a:solidFill>
                  <a:schemeClr val="accent3">
                    <a:lumMod val="25000"/>
                  </a:schemeClr>
                </a:solidFill>
                <a:latin typeface="Abadi" panose="020B0604020104020204" pitchFamily="34" charset="0"/>
              </a:rPr>
              <a:t>GridSearchCV</a:t>
            </a:r>
            <a:r>
              <a:rPr lang="en-US" sz="1200" dirty="0">
                <a:solidFill>
                  <a:schemeClr val="accent3">
                    <a:lumMod val="25000"/>
                  </a:schemeClr>
                </a:solidFill>
                <a:latin typeface="Abadi" panose="020B0604020104020204" pitchFamily="34" charset="0"/>
              </a:rPr>
              <a:t> objects</a:t>
            </a:r>
          </a:p>
          <a:p>
            <a:pPr lvl="1">
              <a:lnSpc>
                <a:spcPct val="100000"/>
              </a:lnSpc>
              <a:spcBef>
                <a:spcPts val="1400"/>
              </a:spcBef>
            </a:pPr>
            <a:r>
              <a:rPr lang="en-US" sz="1200" dirty="0">
                <a:solidFill>
                  <a:schemeClr val="accent3">
                    <a:lumMod val="25000"/>
                  </a:schemeClr>
                </a:solidFill>
                <a:latin typeface="Abadi" panose="020B0604020104020204" pitchFamily="34" charset="0"/>
              </a:rPr>
              <a:t>This process will train models with various hyperparameter combinations</a:t>
            </a:r>
          </a:p>
          <a:p>
            <a:pPr>
              <a:lnSpc>
                <a:spcPct val="100000"/>
              </a:lnSpc>
              <a:spcBef>
                <a:spcPts val="1400"/>
              </a:spcBef>
            </a:pPr>
            <a:r>
              <a:rPr lang="en-US" sz="1200" dirty="0">
                <a:solidFill>
                  <a:schemeClr val="accent3">
                    <a:lumMod val="25000"/>
                  </a:schemeClr>
                </a:solidFill>
                <a:latin typeface="Abadi" panose="020B0604020104020204" pitchFamily="34" charset="0"/>
              </a:rPr>
              <a:t>Model Evaluation</a:t>
            </a:r>
          </a:p>
          <a:p>
            <a:pPr lvl="1">
              <a:lnSpc>
                <a:spcPct val="100000"/>
              </a:lnSpc>
              <a:spcBef>
                <a:spcPts val="1400"/>
              </a:spcBef>
            </a:pPr>
            <a:r>
              <a:rPr lang="en-US" sz="1200" dirty="0">
                <a:solidFill>
                  <a:schemeClr val="accent3">
                    <a:lumMod val="25000"/>
                  </a:schemeClr>
                </a:solidFill>
                <a:latin typeface="Abadi" panose="020B0604020104020204" pitchFamily="34" charset="0"/>
              </a:rPr>
              <a:t>Assess model performance using the test set</a:t>
            </a:r>
          </a:p>
          <a:p>
            <a:pPr lvl="1">
              <a:lnSpc>
                <a:spcPct val="100000"/>
              </a:lnSpc>
              <a:spcBef>
                <a:spcPts val="1400"/>
              </a:spcBef>
            </a:pPr>
            <a:r>
              <a:rPr lang="en-US" sz="1200" dirty="0">
                <a:solidFill>
                  <a:schemeClr val="accent3">
                    <a:lumMod val="25000"/>
                  </a:schemeClr>
                </a:solidFill>
                <a:latin typeface="Abadi" panose="020B0604020104020204" pitchFamily="34" charset="0"/>
              </a:rPr>
              <a:t>Compare results across different algorithms and parameter settings</a:t>
            </a:r>
          </a:p>
          <a:p>
            <a:pPr>
              <a:lnSpc>
                <a:spcPct val="100000"/>
              </a:lnSpc>
              <a:spcBef>
                <a:spcPts val="1400"/>
              </a:spcBef>
            </a:pPr>
            <a:r>
              <a:rPr lang="en-US" sz="1200" dirty="0">
                <a:solidFill>
                  <a:schemeClr val="accent3">
                    <a:lumMod val="25000"/>
                  </a:schemeClr>
                </a:solidFill>
                <a:latin typeface="Abadi" panose="020B0604020104020204" pitchFamily="34" charset="0"/>
              </a:rPr>
              <a:t>Final Model Selection</a:t>
            </a:r>
          </a:p>
          <a:p>
            <a:pPr lvl="1">
              <a:lnSpc>
                <a:spcPct val="100000"/>
              </a:lnSpc>
              <a:spcBef>
                <a:spcPts val="1400"/>
              </a:spcBef>
            </a:pPr>
            <a:r>
              <a:rPr lang="en-US" sz="1200" dirty="0">
                <a:solidFill>
                  <a:schemeClr val="accent3">
                    <a:lumMod val="25000"/>
                  </a:schemeClr>
                </a:solidFill>
                <a:latin typeface="Abadi" panose="020B0604020104020204" pitchFamily="34" charset="0"/>
              </a:rPr>
              <a:t>Choose the best performing model based on evaluation metrics</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Please see: </a:t>
            </a:r>
            <a:r>
              <a:rPr lang="en-US" sz="1200" dirty="0">
                <a:solidFill>
                  <a:schemeClr val="accent3">
                    <a:lumMod val="25000"/>
                  </a:schemeClr>
                </a:solidFill>
                <a:latin typeface="Abadi" panose="020B0604020104020204" pitchFamily="34" charset="0"/>
                <a:hlinkClick r:id="rId3"/>
              </a:rPr>
              <a:t>https://github.com/karenccl/SpaceX-Falcon-9-first-stage-Landing-Prediction/blob/main/SpaceX_Machine%20Learning%20Prediction_Part_5.ipynb</a:t>
            </a:r>
            <a:r>
              <a:rPr lang="en-US" sz="1200" dirty="0">
                <a:solidFill>
                  <a:schemeClr val="accent3">
                    <a:lumMod val="25000"/>
                  </a:schemeClr>
                </a:solidFill>
                <a:latin typeface="Abadi" panose="020B0604020104020204" pitchFamily="34" charset="0"/>
              </a:rPr>
              <a:t> </a:t>
            </a:r>
            <a:endParaRPr lang="en-US" sz="12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709628"/>
            <a:ext cx="5325989" cy="1218632"/>
          </a:xfrm>
          <a:prstGeom prst="rect">
            <a:avLst/>
          </a:prstGeom>
        </p:spPr>
        <p:txBody>
          <a:bodyPr>
            <a:noAutofit/>
          </a:bodyPr>
          <a:lstStyle/>
          <a:p>
            <a:pPr>
              <a:lnSpc>
                <a:spcPct val="100000"/>
              </a:lnSpc>
              <a:spcBef>
                <a:spcPts val="1400"/>
              </a:spcBef>
            </a:pPr>
            <a:r>
              <a:rPr lang="en-US" sz="2000" b="0" i="0" dirty="0">
                <a:effectLst/>
                <a:latin typeface="Abadi" panose="020B0604020104020204" pitchFamily="34" charset="0"/>
              </a:rPr>
              <a:t>A higher number of flights at a launch site is associated with an increased success rate at that site</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4A68EA03-045A-92C9-FD5C-45EA873A9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368326"/>
            <a:ext cx="10515600" cy="206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801409"/>
            <a:ext cx="5325989" cy="2079936"/>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greater the payload mass for launch site CCAFS SLC 40, the higher the success rate for the rocket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BD3B20C7-B598-4B03-43B1-5C114610D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414217"/>
            <a:ext cx="10515600" cy="206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381158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ES-L1, GEO, HEO, SSO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A43862EA-37F2-5181-395D-6A0E007BF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6836" y="1523206"/>
            <a:ext cx="54387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endParaRPr lang="en-US" dirty="0">
              <a:solidFill>
                <a:srgbClr val="0B49CB"/>
              </a:solidFill>
              <a:latin typeface="Abadi"/>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777218"/>
            <a:ext cx="5325989" cy="2104126"/>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LEO orbit’s success is related to the number of flights whereas in the GTO orbit, there is no relationship between flight number and the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47908E79-6602-A484-F9F5-9053D9F6E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400752"/>
            <a:ext cx="10515600" cy="2063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723996"/>
            <a:ext cx="5325989" cy="214499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Heavy payloads are more likely to achieve successful landings PO, LEO, and ISS orbit.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3B9A5ED4-6AE1-943B-30ED-30887592A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382694"/>
            <a:ext cx="10428420" cy="2046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99236"/>
            <a:ext cx="3932238" cy="381158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success rate has consistently increased from 2013 to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4B79CCC6-DE34-46AF-DFB1-2777D3CF6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4936" y="1499236"/>
            <a:ext cx="54006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616784"/>
            <a:ext cx="10515600" cy="1810427"/>
          </a:xfrm>
          <a:prstGeom prst="rect">
            <a:avLst/>
          </a:prstGeom>
        </p:spPr>
        <p:txBody>
          <a:bodyPr>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Names of the unique launch sites: </a:t>
            </a:r>
          </a:p>
          <a:p>
            <a:pPr lvl="1">
              <a:lnSpc>
                <a:spcPct val="100000"/>
              </a:lnSpc>
              <a:spcBef>
                <a:spcPts val="1400"/>
              </a:spcBef>
            </a:pPr>
            <a:r>
              <a:rPr lang="en-US" sz="16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6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6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600" dirty="0">
                <a:solidFill>
                  <a:schemeClr val="accent3">
                    <a:lumMod val="25000"/>
                  </a:schemeClr>
                </a:solidFill>
                <a:latin typeface="Abadi" panose="020B0604020104020204" pitchFamily="34" charset="0"/>
              </a:rPr>
              <a:t>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6C604FB-5827-5C0E-13BD-DD5C29E678C9}"/>
              </a:ext>
            </a:extLst>
          </p:cNvPr>
          <p:cNvPicPr>
            <a:picLocks noChangeAspect="1"/>
          </p:cNvPicPr>
          <p:nvPr/>
        </p:nvPicPr>
        <p:blipFill>
          <a:blip r:embed="rId3"/>
          <a:stretch>
            <a:fillRect/>
          </a:stretch>
        </p:blipFill>
        <p:spPr>
          <a:xfrm>
            <a:off x="770011" y="1439528"/>
            <a:ext cx="10515600" cy="300963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533901"/>
            <a:ext cx="9745589" cy="893310"/>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87C90FE-5CB7-6C7B-A6D4-2AE5D770753C}"/>
              </a:ext>
            </a:extLst>
          </p:cNvPr>
          <p:cNvPicPr>
            <a:picLocks noChangeAspect="1"/>
          </p:cNvPicPr>
          <p:nvPr/>
        </p:nvPicPr>
        <p:blipFill>
          <a:blip r:embed="rId3"/>
          <a:stretch>
            <a:fillRect/>
          </a:stretch>
        </p:blipFill>
        <p:spPr>
          <a:xfrm>
            <a:off x="770009" y="1329497"/>
            <a:ext cx="7425083" cy="420440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3686598"/>
            <a:ext cx="9745589" cy="1094324"/>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Total payload carried by boosters from NASA: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8787FA3-9AE8-8FB5-6EF5-EC7E37C32364}"/>
              </a:ext>
            </a:extLst>
          </p:cNvPr>
          <p:cNvPicPr>
            <a:picLocks noChangeAspect="1"/>
          </p:cNvPicPr>
          <p:nvPr/>
        </p:nvPicPr>
        <p:blipFill>
          <a:blip r:embed="rId3"/>
          <a:stretch>
            <a:fillRect/>
          </a:stretch>
        </p:blipFill>
        <p:spPr>
          <a:xfrm>
            <a:off x="770012" y="1410078"/>
            <a:ext cx="10515600" cy="195414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594482"/>
            <a:ext cx="9745589" cy="1263716"/>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Average payload mass carried by booster version F9 v1.1: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6E6F807-8C54-C95B-5A0D-05B45016C3B0}"/>
              </a:ext>
            </a:extLst>
          </p:cNvPr>
          <p:cNvPicPr>
            <a:picLocks noChangeAspect="1"/>
          </p:cNvPicPr>
          <p:nvPr/>
        </p:nvPicPr>
        <p:blipFill>
          <a:blip r:embed="rId3"/>
          <a:stretch>
            <a:fillRect/>
          </a:stretch>
        </p:blipFill>
        <p:spPr>
          <a:xfrm>
            <a:off x="770009" y="1395853"/>
            <a:ext cx="10515601" cy="192511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045043"/>
            <a:ext cx="9745589" cy="1723716"/>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Date of the first successful landing outcome on ground pad: 2015/12/22</a:t>
            </a:r>
            <a:endParaRPr lang="en-US" sz="2400"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D7281DD-8C85-B20A-C12C-409672A3025D}"/>
              </a:ext>
            </a:extLst>
          </p:cNvPr>
          <p:cNvPicPr>
            <a:picLocks noChangeAspect="1"/>
          </p:cNvPicPr>
          <p:nvPr/>
        </p:nvPicPr>
        <p:blipFill>
          <a:blip r:embed="rId3"/>
          <a:stretch>
            <a:fillRect/>
          </a:stretch>
        </p:blipFill>
        <p:spPr>
          <a:xfrm>
            <a:off x="770011" y="1409700"/>
            <a:ext cx="10554118" cy="237852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251366"/>
            <a:ext cx="10463652" cy="2067984"/>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a:rPr>
              <a:t>Names of boosters which have successfully landed on drone ship and had payload mass greater than 4000 but less than 6000:</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B1026</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B1021.2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B1031.2</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E8AE2F66-7C1D-8D39-BB0A-006EB8A4B353}"/>
              </a:ext>
            </a:extLst>
          </p:cNvPr>
          <p:cNvPicPr>
            <a:picLocks noChangeAspect="1"/>
          </p:cNvPicPr>
          <p:nvPr/>
        </p:nvPicPr>
        <p:blipFill>
          <a:blip r:embed="rId3"/>
          <a:stretch>
            <a:fillRect/>
          </a:stretch>
        </p:blipFill>
        <p:spPr>
          <a:xfrm>
            <a:off x="770010" y="1350645"/>
            <a:ext cx="10463653" cy="290072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885821"/>
            <a:ext cx="9745589" cy="904319"/>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Total number of successful and failure mission outcomes: 99</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CCAEA26-DE5E-C35B-66C7-5A54154E1791}"/>
              </a:ext>
            </a:extLst>
          </p:cNvPr>
          <p:cNvPicPr>
            <a:picLocks noChangeAspect="1"/>
          </p:cNvPicPr>
          <p:nvPr/>
        </p:nvPicPr>
        <p:blipFill>
          <a:blip r:embed="rId3"/>
          <a:stretch>
            <a:fillRect/>
          </a:stretch>
        </p:blipFill>
        <p:spPr>
          <a:xfrm>
            <a:off x="770009" y="1375298"/>
            <a:ext cx="10750307" cy="225855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79621"/>
            <a:ext cx="10174318" cy="4645951"/>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visualisation</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SQL</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and dashboard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1680" y="5789190"/>
            <a:ext cx="9745589" cy="638021"/>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0EB3FB4-DE51-DF4C-018B-171C55A036A5}"/>
              </a:ext>
            </a:extLst>
          </p:cNvPr>
          <p:cNvPicPr>
            <a:picLocks noChangeAspect="1"/>
          </p:cNvPicPr>
          <p:nvPr/>
        </p:nvPicPr>
        <p:blipFill>
          <a:blip r:embed="rId3"/>
          <a:stretch>
            <a:fillRect/>
          </a:stretch>
        </p:blipFill>
        <p:spPr>
          <a:xfrm>
            <a:off x="771680" y="1353704"/>
            <a:ext cx="8575870" cy="442095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012063"/>
            <a:ext cx="9745589" cy="1118075"/>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List the failed </a:t>
            </a:r>
            <a:r>
              <a:rPr lang="en-US" sz="2000" dirty="0" err="1">
                <a:solidFill>
                  <a:schemeClr val="accent3">
                    <a:lumMod val="25000"/>
                  </a:schemeClr>
                </a:solidFill>
                <a:latin typeface="Abadi"/>
              </a:rPr>
              <a:t>landing_outcomes</a:t>
            </a:r>
            <a:r>
              <a:rPr lang="en-US" sz="2000" dirty="0">
                <a:solidFill>
                  <a:schemeClr val="accent3">
                    <a:lumMod val="25000"/>
                  </a:schemeClr>
                </a:solidFill>
                <a:latin typeface="Abadi"/>
              </a:rPr>
              <a:t> in drone ship, their booster versions, and launch site names for in year 2015</a:t>
            </a:r>
            <a:endParaRPr lang="en-US" sz="24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00B013C-B0A0-044C-6277-227BEDD36625}"/>
              </a:ext>
            </a:extLst>
          </p:cNvPr>
          <p:cNvPicPr>
            <a:picLocks noChangeAspect="1"/>
          </p:cNvPicPr>
          <p:nvPr/>
        </p:nvPicPr>
        <p:blipFill>
          <a:blip r:embed="rId3"/>
          <a:stretch>
            <a:fillRect/>
          </a:stretch>
        </p:blipFill>
        <p:spPr>
          <a:xfrm>
            <a:off x="770010" y="1397654"/>
            <a:ext cx="10515600" cy="233359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517667"/>
            <a:ext cx="9745589" cy="1913721"/>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4A8099D-CE2C-AE1E-76F8-B397C29BA891}"/>
              </a:ext>
            </a:extLst>
          </p:cNvPr>
          <p:cNvPicPr>
            <a:picLocks noChangeAspect="1"/>
          </p:cNvPicPr>
          <p:nvPr/>
        </p:nvPicPr>
        <p:blipFill>
          <a:blip r:embed="rId3"/>
          <a:stretch>
            <a:fillRect/>
          </a:stretch>
        </p:blipFill>
        <p:spPr>
          <a:xfrm>
            <a:off x="770010" y="1369146"/>
            <a:ext cx="10515601" cy="18670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Picture 5" descr="A map of the united states&#10;&#10;Description automatically generated">
            <a:extLst>
              <a:ext uri="{FF2B5EF4-FFF2-40B4-BE49-F238E27FC236}">
                <a16:creationId xmlns:a16="http://schemas.microsoft.com/office/drawing/2014/main" id="{69762D88-8370-DAAC-2D54-F9D1B7ADA99B}"/>
              </a:ext>
            </a:extLst>
          </p:cNvPr>
          <p:cNvPicPr>
            <a:picLocks noChangeAspect="1"/>
          </p:cNvPicPr>
          <p:nvPr/>
        </p:nvPicPr>
        <p:blipFill rotWithShape="1">
          <a:blip r:embed="rId3"/>
          <a:srcRect l="2093" t="1652" r="2600" b="2324"/>
          <a:stretch/>
        </p:blipFill>
        <p:spPr>
          <a:xfrm>
            <a:off x="770010" y="1382046"/>
            <a:ext cx="7944761" cy="3967021"/>
          </a:xfrm>
          <a:prstGeom prst="rect">
            <a:avLst/>
          </a:prstGeom>
        </p:spPr>
      </p:pic>
      <p:sp>
        <p:nvSpPr>
          <p:cNvPr id="7" name="Content Placeholder 4">
            <a:extLst>
              <a:ext uri="{FF2B5EF4-FFF2-40B4-BE49-F238E27FC236}">
                <a16:creationId xmlns:a16="http://schemas.microsoft.com/office/drawing/2014/main" id="{13AAEF0D-8F19-68F8-40D3-6DFD172AAF99}"/>
              </a:ext>
            </a:extLst>
          </p:cNvPr>
          <p:cNvSpPr txBox="1">
            <a:spLocks/>
          </p:cNvSpPr>
          <p:nvPr/>
        </p:nvSpPr>
        <p:spPr>
          <a:xfrm>
            <a:off x="770011" y="5349067"/>
            <a:ext cx="10687961" cy="88313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a:rPr>
              <a:t> SpaceX launch sites are in the United States of America coasts</a:t>
            </a:r>
          </a:p>
          <a:p>
            <a:pPr lvl="1">
              <a:lnSpc>
                <a:spcPct val="100000"/>
              </a:lnSpc>
              <a:spcBef>
                <a:spcPts val="1400"/>
              </a:spcBef>
            </a:pPr>
            <a:r>
              <a:rPr lang="en-US" sz="2000" dirty="0">
                <a:solidFill>
                  <a:schemeClr val="accent3">
                    <a:lumMod val="25000"/>
                  </a:schemeClr>
                </a:solidFill>
                <a:latin typeface="Abadi"/>
              </a:rPr>
              <a:t>Florida and California</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Picture 3" descr="A map with a clock&#10;&#10;Description automatically generated with medium confidence">
            <a:extLst>
              <a:ext uri="{FF2B5EF4-FFF2-40B4-BE49-F238E27FC236}">
                <a16:creationId xmlns:a16="http://schemas.microsoft.com/office/drawing/2014/main" id="{A6D2A6D2-B888-D185-9E5D-E3851CA68784}"/>
              </a:ext>
            </a:extLst>
          </p:cNvPr>
          <p:cNvPicPr>
            <a:picLocks noChangeAspect="1"/>
          </p:cNvPicPr>
          <p:nvPr/>
        </p:nvPicPr>
        <p:blipFill>
          <a:blip r:embed="rId3"/>
          <a:stretch>
            <a:fillRect/>
          </a:stretch>
        </p:blipFill>
        <p:spPr>
          <a:xfrm>
            <a:off x="9084406" y="3923948"/>
            <a:ext cx="1813670" cy="2509616"/>
          </a:xfrm>
          <a:prstGeom prst="rect">
            <a:avLst/>
          </a:prstGeom>
        </p:spPr>
      </p:pic>
      <p:pic>
        <p:nvPicPr>
          <p:cNvPr id="7" name="Picture 6" descr="A screen shot of a diagram&#10;&#10;Description automatically generated">
            <a:extLst>
              <a:ext uri="{FF2B5EF4-FFF2-40B4-BE49-F238E27FC236}">
                <a16:creationId xmlns:a16="http://schemas.microsoft.com/office/drawing/2014/main" id="{839FCC44-5231-9563-6F9E-304CB2C40350}"/>
              </a:ext>
            </a:extLst>
          </p:cNvPr>
          <p:cNvPicPr>
            <a:picLocks noChangeAspect="1"/>
          </p:cNvPicPr>
          <p:nvPr/>
        </p:nvPicPr>
        <p:blipFill>
          <a:blip r:embed="rId4"/>
          <a:stretch>
            <a:fillRect/>
          </a:stretch>
        </p:blipFill>
        <p:spPr>
          <a:xfrm>
            <a:off x="8734207" y="1454256"/>
            <a:ext cx="2204368" cy="2479914"/>
          </a:xfrm>
          <a:prstGeom prst="rect">
            <a:avLst/>
          </a:prstGeom>
        </p:spPr>
      </p:pic>
      <p:pic>
        <p:nvPicPr>
          <p:cNvPr id="10" name="Picture 9" descr="A close-up of a map&#10;&#10;Description automatically generated">
            <a:extLst>
              <a:ext uri="{FF2B5EF4-FFF2-40B4-BE49-F238E27FC236}">
                <a16:creationId xmlns:a16="http://schemas.microsoft.com/office/drawing/2014/main" id="{9E9F5494-7B39-5558-7633-480661824A59}"/>
              </a:ext>
            </a:extLst>
          </p:cNvPr>
          <p:cNvPicPr>
            <a:picLocks noChangeAspect="1"/>
          </p:cNvPicPr>
          <p:nvPr/>
        </p:nvPicPr>
        <p:blipFill>
          <a:blip r:embed="rId5"/>
          <a:stretch>
            <a:fillRect/>
          </a:stretch>
        </p:blipFill>
        <p:spPr>
          <a:xfrm>
            <a:off x="6096000" y="1454256"/>
            <a:ext cx="2638207" cy="2479915"/>
          </a:xfrm>
          <a:prstGeom prst="rect">
            <a:avLst/>
          </a:prstGeom>
        </p:spPr>
      </p:pic>
      <p:pic>
        <p:nvPicPr>
          <p:cNvPr id="12" name="Picture 11">
            <a:extLst>
              <a:ext uri="{FF2B5EF4-FFF2-40B4-BE49-F238E27FC236}">
                <a16:creationId xmlns:a16="http://schemas.microsoft.com/office/drawing/2014/main" id="{4B70646B-964F-EA57-B327-737EFE339271}"/>
              </a:ext>
            </a:extLst>
          </p:cNvPr>
          <p:cNvPicPr>
            <a:picLocks noChangeAspect="1"/>
          </p:cNvPicPr>
          <p:nvPr/>
        </p:nvPicPr>
        <p:blipFill>
          <a:blip r:embed="rId6"/>
          <a:stretch>
            <a:fillRect/>
          </a:stretch>
        </p:blipFill>
        <p:spPr>
          <a:xfrm>
            <a:off x="6096001" y="3934171"/>
            <a:ext cx="2988405" cy="2499393"/>
          </a:xfrm>
          <a:prstGeom prst="rect">
            <a:avLst/>
          </a:prstGeom>
        </p:spPr>
      </p:pic>
      <p:sp>
        <p:nvSpPr>
          <p:cNvPr id="13" name="Content Placeholder 4">
            <a:extLst>
              <a:ext uri="{FF2B5EF4-FFF2-40B4-BE49-F238E27FC236}">
                <a16:creationId xmlns:a16="http://schemas.microsoft.com/office/drawing/2014/main" id="{4BF9C850-F937-7F2C-242F-DDF8949C5A96}"/>
              </a:ext>
            </a:extLst>
          </p:cNvPr>
          <p:cNvSpPr txBox="1">
            <a:spLocks/>
          </p:cNvSpPr>
          <p:nvPr/>
        </p:nvSpPr>
        <p:spPr>
          <a:xfrm>
            <a:off x="770011" y="1454256"/>
            <a:ext cx="5325990" cy="88313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a:rPr>
              <a:t>Green Marker shows successful Launches</a:t>
            </a:r>
          </a:p>
          <a:p>
            <a:pPr>
              <a:lnSpc>
                <a:spcPct val="100000"/>
              </a:lnSpc>
              <a:spcBef>
                <a:spcPts val="1400"/>
              </a:spcBef>
            </a:pPr>
            <a:r>
              <a:rPr lang="en-US" sz="2000" dirty="0">
                <a:solidFill>
                  <a:schemeClr val="accent3">
                    <a:lumMod val="25000"/>
                  </a:schemeClr>
                </a:solidFill>
                <a:latin typeface="Abadi"/>
              </a:rPr>
              <a:t>Red Marker shows Failures</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81B8BE08-A95E-74B1-092E-23D7ADF55838}"/>
              </a:ext>
            </a:extLst>
          </p:cNvPr>
          <p:cNvPicPr>
            <a:picLocks noChangeAspect="1"/>
          </p:cNvPicPr>
          <p:nvPr/>
        </p:nvPicPr>
        <p:blipFill rotWithShape="1">
          <a:blip r:embed="rId3"/>
          <a:srcRect b="14024"/>
          <a:stretch/>
        </p:blipFill>
        <p:spPr>
          <a:xfrm>
            <a:off x="4813182" y="1477778"/>
            <a:ext cx="2533120" cy="3777255"/>
          </a:xfrm>
          <a:prstGeom prst="rect">
            <a:avLst/>
          </a:prstGeom>
        </p:spPr>
      </p:pic>
      <p:pic>
        <p:nvPicPr>
          <p:cNvPr id="7" name="Picture 6">
            <a:extLst>
              <a:ext uri="{FF2B5EF4-FFF2-40B4-BE49-F238E27FC236}">
                <a16:creationId xmlns:a16="http://schemas.microsoft.com/office/drawing/2014/main" id="{10F02984-1371-29C1-7E4D-4BF54C57FF61}"/>
              </a:ext>
            </a:extLst>
          </p:cNvPr>
          <p:cNvPicPr>
            <a:picLocks noChangeAspect="1"/>
          </p:cNvPicPr>
          <p:nvPr/>
        </p:nvPicPr>
        <p:blipFill rotWithShape="1">
          <a:blip r:embed="rId4"/>
          <a:srcRect b="25212"/>
          <a:stretch/>
        </p:blipFill>
        <p:spPr>
          <a:xfrm>
            <a:off x="7346302" y="1477778"/>
            <a:ext cx="3939308" cy="1951222"/>
          </a:xfrm>
          <a:prstGeom prst="rect">
            <a:avLst/>
          </a:prstGeom>
        </p:spPr>
      </p:pic>
      <p:pic>
        <p:nvPicPr>
          <p:cNvPr id="10" name="Picture 9">
            <a:extLst>
              <a:ext uri="{FF2B5EF4-FFF2-40B4-BE49-F238E27FC236}">
                <a16:creationId xmlns:a16="http://schemas.microsoft.com/office/drawing/2014/main" id="{1C7120F1-01AC-4AE6-3162-9B37566C308D}"/>
              </a:ext>
            </a:extLst>
          </p:cNvPr>
          <p:cNvPicPr>
            <a:picLocks noChangeAspect="1"/>
          </p:cNvPicPr>
          <p:nvPr/>
        </p:nvPicPr>
        <p:blipFill>
          <a:blip r:embed="rId5"/>
          <a:stretch>
            <a:fillRect/>
          </a:stretch>
        </p:blipFill>
        <p:spPr>
          <a:xfrm>
            <a:off x="7346302" y="3429000"/>
            <a:ext cx="3939309" cy="1826034"/>
          </a:xfrm>
          <a:prstGeom prst="rect">
            <a:avLst/>
          </a:prstGeom>
        </p:spPr>
      </p:pic>
      <p:sp>
        <p:nvSpPr>
          <p:cNvPr id="11" name="Content Placeholder 4">
            <a:extLst>
              <a:ext uri="{FF2B5EF4-FFF2-40B4-BE49-F238E27FC236}">
                <a16:creationId xmlns:a16="http://schemas.microsoft.com/office/drawing/2014/main" id="{4DC8F3C9-1188-3DFB-5BD4-9F835FD8A0B6}"/>
              </a:ext>
            </a:extLst>
          </p:cNvPr>
          <p:cNvSpPr txBox="1">
            <a:spLocks/>
          </p:cNvSpPr>
          <p:nvPr/>
        </p:nvSpPr>
        <p:spPr>
          <a:xfrm>
            <a:off x="770011" y="1477778"/>
            <a:ext cx="4043171" cy="253585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a:rPr>
              <a:t>Railways and Highways: Not in close proximity</a:t>
            </a:r>
          </a:p>
          <a:p>
            <a:pPr>
              <a:lnSpc>
                <a:spcPct val="100000"/>
              </a:lnSpc>
              <a:spcBef>
                <a:spcPts val="1400"/>
              </a:spcBef>
            </a:pPr>
            <a:r>
              <a:rPr lang="en-US" sz="2000" dirty="0">
                <a:solidFill>
                  <a:schemeClr val="accent3">
                    <a:lumMod val="25000"/>
                  </a:schemeClr>
                </a:solidFill>
                <a:latin typeface="Abadi"/>
              </a:rPr>
              <a:t>Coastline: Close proximity observed</a:t>
            </a:r>
          </a:p>
          <a:p>
            <a:pPr>
              <a:lnSpc>
                <a:spcPct val="100000"/>
              </a:lnSpc>
              <a:spcBef>
                <a:spcPts val="1400"/>
              </a:spcBef>
            </a:pPr>
            <a:r>
              <a:rPr lang="en-US" sz="2000" dirty="0">
                <a:solidFill>
                  <a:schemeClr val="accent3">
                    <a:lumMod val="25000"/>
                  </a:schemeClr>
                </a:solidFill>
                <a:latin typeface="Abadi"/>
              </a:rPr>
              <a:t>Cities: Maintained at a distance</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775197"/>
            <a:ext cx="9745589" cy="1401766"/>
          </a:xfrm>
          <a:prstGeom prst="rect">
            <a:avLst/>
          </a:prstGeom>
        </p:spPr>
        <p:txBody>
          <a:bodyPr lIns="91440" tIns="45720" rIns="91440" bIns="45720" anchor="t">
            <a:normAutofit/>
          </a:bodyPr>
          <a:lstStyle/>
          <a:p>
            <a:pPr>
              <a:lnSpc>
                <a:spcPct val="100000"/>
              </a:lnSpc>
              <a:spcBef>
                <a:spcPts val="1400"/>
              </a:spcBef>
            </a:pPr>
            <a:r>
              <a:rPr lang="en-US" sz="2000">
                <a:solidFill>
                  <a:schemeClr val="accent3">
                    <a:lumMod val="25000"/>
                  </a:schemeClr>
                </a:solidFill>
                <a:latin typeface="Abadi" panose="020B0604020104020204" pitchFamily="34" charset="0"/>
              </a:rPr>
              <a:t>KSC LC-39A had the highest total success launches </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Pie Chart Showing The Success Percentage Achieved By Each Launch Site</a:t>
            </a:r>
            <a:endParaRPr lang="en-US" dirty="0">
              <a:solidFill>
                <a:srgbClr val="0B49CB"/>
              </a:solidFill>
              <a:latin typeface="Abadi"/>
            </a:endParaRPr>
          </a:p>
        </p:txBody>
      </p:sp>
      <p:pic>
        <p:nvPicPr>
          <p:cNvPr id="7" name="Picture 6" descr="A pie chart with text and numbers&#10;&#10;Description automatically generated">
            <a:extLst>
              <a:ext uri="{FF2B5EF4-FFF2-40B4-BE49-F238E27FC236}">
                <a16:creationId xmlns:a16="http://schemas.microsoft.com/office/drawing/2014/main" id="{BACBF55C-40D2-0389-9238-0433C65B2A31}"/>
              </a:ext>
            </a:extLst>
          </p:cNvPr>
          <p:cNvPicPr>
            <a:picLocks noChangeAspect="1"/>
          </p:cNvPicPr>
          <p:nvPr/>
        </p:nvPicPr>
        <p:blipFill>
          <a:blip r:embed="rId3"/>
          <a:stretch>
            <a:fillRect/>
          </a:stretch>
        </p:blipFill>
        <p:spPr>
          <a:xfrm>
            <a:off x="770011" y="1421525"/>
            <a:ext cx="6935168" cy="301984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675492"/>
            <a:ext cx="10551583" cy="1533711"/>
          </a:xfrm>
          <a:prstGeom prst="rect">
            <a:avLst/>
          </a:prstGeom>
        </p:spPr>
        <p:txBody>
          <a:bodyPr lIns="91440" tIns="45720" rIns="91440" bIns="45720" anchor="t">
            <a:normAutofit/>
          </a:bodyPr>
          <a:lstStyle/>
          <a:p>
            <a:r>
              <a:rPr lang="en-US" sz="2000" dirty="0">
                <a:latin typeface="Abadi" panose="020B0604020104020204" pitchFamily="34" charset="0"/>
              </a:rPr>
              <a:t>KSC LC-39A had a 76.9% success rate and a 23.1% failure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7" name="Picture 6">
            <a:extLst>
              <a:ext uri="{FF2B5EF4-FFF2-40B4-BE49-F238E27FC236}">
                <a16:creationId xmlns:a16="http://schemas.microsoft.com/office/drawing/2014/main" id="{F9E5644D-DE6F-E8A4-63F2-01BB929EEB98}"/>
              </a:ext>
            </a:extLst>
          </p:cNvPr>
          <p:cNvPicPr>
            <a:picLocks noChangeAspect="1"/>
          </p:cNvPicPr>
          <p:nvPr/>
        </p:nvPicPr>
        <p:blipFill>
          <a:blip r:embed="rId3"/>
          <a:stretch>
            <a:fillRect/>
          </a:stretch>
        </p:blipFill>
        <p:spPr>
          <a:xfrm>
            <a:off x="770011" y="1429324"/>
            <a:ext cx="6687693" cy="289872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75873"/>
            <a:ext cx="10014103" cy="495133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SpaceX's Falcon 9 rocket has transformed the space launch industry through its innovative reusable first-stage booster, significantly lowering launch costs to $62 million compared to over $165 million from other providers. The ability to reuse the first stage is a key factor in these savings, as evidenced by the successful landing and recovery of the first stage on numerous occasions. Predicting the success of these landings is crucial for accurately estimating launch costs, which is valuable information for any company looking to compete with SpaceX. By analyzing the factors that influence landing success, we can enhance our understanding of launch economics and provide insights for potential competitors in the space launch market.</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are the critical factors influencing the successful landing of the Falcon 9 first stage?</a:t>
            </a:r>
          </a:p>
          <a:p>
            <a:pPr lvl="1">
              <a:spcBef>
                <a:spcPts val="1400"/>
              </a:spcBef>
            </a:pPr>
            <a:r>
              <a:rPr lang="en-US" sz="1800" dirty="0">
                <a:solidFill>
                  <a:schemeClr val="accent3">
                    <a:lumMod val="25000"/>
                  </a:schemeClr>
                </a:solidFill>
                <a:latin typeface="Abadi" panose="020B0604020104020204" pitchFamily="34" charset="0"/>
              </a:rPr>
              <a:t>How do specific rocket variables and their relationships impact the probability of a successful landing?</a:t>
            </a:r>
          </a:p>
          <a:p>
            <a:pPr lvl="1">
              <a:spcBef>
                <a:spcPts val="1400"/>
              </a:spcBef>
            </a:pPr>
            <a:r>
              <a:rPr lang="en-US" sz="1800" dirty="0">
                <a:solidFill>
                  <a:schemeClr val="accent3">
                    <a:lumMod val="25000"/>
                  </a:schemeClr>
                </a:solidFill>
                <a:latin typeface="Abadi" panose="020B0604020104020204" pitchFamily="34" charset="0"/>
              </a:rPr>
              <a:t>What optimal conditions should SpaceX aim for to maximize the success rate of first-stage landings?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562052"/>
            <a:ext cx="10414662" cy="1628714"/>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success rates for lighter payloads are higher than those for heavier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 For All Sites, With Different Payload Selected In The Range Slider</a:t>
            </a:r>
          </a:p>
        </p:txBody>
      </p:sp>
      <p:pic>
        <p:nvPicPr>
          <p:cNvPr id="4" name="Picture 3">
            <a:extLst>
              <a:ext uri="{FF2B5EF4-FFF2-40B4-BE49-F238E27FC236}">
                <a16:creationId xmlns:a16="http://schemas.microsoft.com/office/drawing/2014/main" id="{2A80277A-9BAB-6EBB-2B52-24A6D4067178}"/>
              </a:ext>
            </a:extLst>
          </p:cNvPr>
          <p:cNvPicPr>
            <a:picLocks noChangeAspect="1"/>
          </p:cNvPicPr>
          <p:nvPr/>
        </p:nvPicPr>
        <p:blipFill rotWithShape="1">
          <a:blip r:embed="rId3"/>
          <a:srcRect t="4762"/>
          <a:stretch/>
        </p:blipFill>
        <p:spPr>
          <a:xfrm>
            <a:off x="770011" y="1436916"/>
            <a:ext cx="9411481" cy="277795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4677572"/>
            <a:ext cx="10515600" cy="1749639"/>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0.8333333333333334</a:t>
            </a:r>
          </a:p>
          <a:p>
            <a:pPr>
              <a:lnSpc>
                <a:spcPct val="100000"/>
              </a:lnSpc>
              <a:spcBef>
                <a:spcPts val="1400"/>
              </a:spcBef>
            </a:pPr>
            <a:r>
              <a:rPr lang="en-US" sz="2000" dirty="0">
                <a:solidFill>
                  <a:schemeClr val="accent3">
                    <a:lumMod val="25000"/>
                  </a:schemeClr>
                </a:solidFill>
                <a:latin typeface="Abadi" panose="020B0604020104020204" pitchFamily="34" charset="0"/>
              </a:rPr>
              <a:t>The Tree Classifier Algorithm is the best for machine learning for this dataset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E090BDF1-0EB9-8E7A-7339-AAF6E52CDFCC}"/>
              </a:ext>
            </a:extLst>
          </p:cNvPr>
          <p:cNvPicPr>
            <a:picLocks noChangeAspect="1"/>
          </p:cNvPicPr>
          <p:nvPr/>
        </p:nvPicPr>
        <p:blipFill>
          <a:blip r:embed="rId3"/>
          <a:stretch>
            <a:fillRect/>
          </a:stretch>
        </p:blipFill>
        <p:spPr>
          <a:xfrm>
            <a:off x="770011" y="1416119"/>
            <a:ext cx="10515600" cy="315849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Description automatically generated">
            <a:extLst>
              <a:ext uri="{FF2B5EF4-FFF2-40B4-BE49-F238E27FC236}">
                <a16:creationId xmlns:a16="http://schemas.microsoft.com/office/drawing/2014/main" id="{0930A86C-8693-593C-0E4A-52322FF515DF}"/>
              </a:ext>
            </a:extLst>
          </p:cNvPr>
          <p:cNvPicPr>
            <a:picLocks noChangeAspect="1"/>
          </p:cNvPicPr>
          <p:nvPr/>
        </p:nvPicPr>
        <p:blipFill>
          <a:blip r:embed="rId3"/>
          <a:stretch>
            <a:fillRect/>
          </a:stretch>
        </p:blipFill>
        <p:spPr>
          <a:xfrm>
            <a:off x="775931" y="1442568"/>
            <a:ext cx="5498241" cy="458300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77537"/>
            <a:ext cx="10515600" cy="5049673"/>
          </a:xfrm>
          <a:prstGeom prst="rect">
            <a:avLst/>
          </a:prstGeom>
        </p:spPr>
        <p:txBody>
          <a:bodyPr numCol="2">
            <a:noAutofit/>
          </a:bodyPr>
          <a:lstStyle/>
          <a:p>
            <a:pPr>
              <a:lnSpc>
                <a:spcPct val="100000"/>
              </a:lnSpc>
              <a:spcBef>
                <a:spcPts val="1400"/>
              </a:spcBef>
            </a:pPr>
            <a:r>
              <a:rPr lang="en-US" sz="1400" dirty="0">
                <a:solidFill>
                  <a:schemeClr val="accent3">
                    <a:lumMod val="25000"/>
                  </a:schemeClr>
                </a:solidFill>
                <a:latin typeface="Abadi" panose="020B0604020104020204" pitchFamily="34" charset="0"/>
              </a:rPr>
              <a:t>SpaceX Launch Data Analysis Insights</a:t>
            </a:r>
          </a:p>
          <a:p>
            <a:pPr lvl="1">
              <a:lnSpc>
                <a:spcPct val="100000"/>
              </a:lnSpc>
              <a:spcBef>
                <a:spcPts val="1400"/>
              </a:spcBef>
            </a:pPr>
            <a:r>
              <a:rPr lang="en-US" sz="1400" dirty="0">
                <a:solidFill>
                  <a:schemeClr val="accent3">
                    <a:lumMod val="25000"/>
                  </a:schemeClr>
                </a:solidFill>
                <a:latin typeface="Abadi" panose="020B0604020104020204" pitchFamily="34" charset="0"/>
              </a:rPr>
              <a:t>Model Performance</a:t>
            </a:r>
          </a:p>
          <a:p>
            <a:pPr lvl="2">
              <a:lnSpc>
                <a:spcPct val="100000"/>
              </a:lnSpc>
              <a:spcBef>
                <a:spcPts val="1400"/>
              </a:spcBef>
            </a:pPr>
            <a:r>
              <a:rPr lang="en-US" sz="1400" dirty="0">
                <a:solidFill>
                  <a:schemeClr val="accent3">
                    <a:lumMod val="25000"/>
                  </a:schemeClr>
                </a:solidFill>
                <a:latin typeface="Abadi" panose="020B0604020104020204" pitchFamily="34" charset="0"/>
              </a:rPr>
              <a:t>The Tree Classifier Algorithm proved most effective for this dataset</a:t>
            </a:r>
          </a:p>
          <a:p>
            <a:pPr lvl="1">
              <a:lnSpc>
                <a:spcPct val="100000"/>
              </a:lnSpc>
              <a:spcBef>
                <a:spcPts val="1400"/>
              </a:spcBef>
            </a:pPr>
            <a:r>
              <a:rPr lang="en-US" sz="1400" dirty="0">
                <a:solidFill>
                  <a:schemeClr val="accent3">
                    <a:lumMod val="25000"/>
                  </a:schemeClr>
                </a:solidFill>
                <a:latin typeface="Abadi" panose="020B0604020104020204" pitchFamily="34" charset="0"/>
              </a:rPr>
              <a:t>Achieved a high accuracy of 84% using optimized parameters</a:t>
            </a:r>
          </a:p>
          <a:p>
            <a:pPr>
              <a:lnSpc>
                <a:spcPct val="100000"/>
              </a:lnSpc>
              <a:spcBef>
                <a:spcPts val="1400"/>
              </a:spcBef>
            </a:pPr>
            <a:r>
              <a:rPr lang="en-US" sz="1400" dirty="0">
                <a:solidFill>
                  <a:schemeClr val="accent3">
                    <a:lumMod val="25000"/>
                  </a:schemeClr>
                </a:solidFill>
                <a:latin typeface="Abadi" panose="020B0604020104020204" pitchFamily="34" charset="0"/>
              </a:rPr>
              <a:t>Payload Impact</a:t>
            </a:r>
          </a:p>
          <a:p>
            <a:pPr lvl="1">
              <a:lnSpc>
                <a:spcPct val="100000"/>
              </a:lnSpc>
              <a:spcBef>
                <a:spcPts val="1400"/>
              </a:spcBef>
            </a:pPr>
            <a:r>
              <a:rPr lang="en-US" sz="1400" dirty="0">
                <a:solidFill>
                  <a:schemeClr val="accent3">
                    <a:lumMod val="25000"/>
                  </a:schemeClr>
                </a:solidFill>
                <a:latin typeface="Abadi" panose="020B0604020104020204" pitchFamily="34" charset="0"/>
              </a:rPr>
              <a:t>Lighter payloads generally showed better performance than heavier ones</a:t>
            </a:r>
          </a:p>
          <a:p>
            <a:pPr lvl="1">
              <a:lnSpc>
                <a:spcPct val="100000"/>
              </a:lnSpc>
              <a:spcBef>
                <a:spcPts val="1400"/>
              </a:spcBef>
            </a:pPr>
            <a:r>
              <a:rPr lang="en-US" sz="1400" dirty="0">
                <a:solidFill>
                  <a:schemeClr val="accent3">
                    <a:lumMod val="25000"/>
                  </a:schemeClr>
                </a:solidFill>
                <a:latin typeface="Abadi" panose="020B0604020104020204" pitchFamily="34" charset="0"/>
              </a:rPr>
              <a:t>Increased payload mass correlates with lower first stage return success</a:t>
            </a:r>
          </a:p>
          <a:p>
            <a:pPr>
              <a:lnSpc>
                <a:spcPct val="100000"/>
              </a:lnSpc>
              <a:spcBef>
                <a:spcPts val="1400"/>
              </a:spcBef>
            </a:pPr>
            <a:r>
              <a:rPr lang="en-US" sz="1400" dirty="0">
                <a:solidFill>
                  <a:schemeClr val="accent3">
                    <a:lumMod val="25000"/>
                  </a:schemeClr>
                </a:solidFill>
                <a:latin typeface="Abadi" panose="020B0604020104020204" pitchFamily="34" charset="0"/>
              </a:rPr>
              <a:t>Launch Success Trends</a:t>
            </a:r>
          </a:p>
          <a:p>
            <a:pPr lvl="1">
              <a:lnSpc>
                <a:spcPct val="100000"/>
              </a:lnSpc>
              <a:spcBef>
                <a:spcPts val="1400"/>
              </a:spcBef>
            </a:pPr>
            <a:r>
              <a:rPr lang="en-US" sz="1400" dirty="0">
                <a:solidFill>
                  <a:schemeClr val="accent3">
                    <a:lumMod val="25000"/>
                  </a:schemeClr>
                </a:solidFill>
                <a:latin typeface="Abadi" panose="020B0604020104020204" pitchFamily="34" charset="0"/>
              </a:rPr>
              <a:t>SpaceX's launch success rate shows a positive correlation with time</a:t>
            </a:r>
          </a:p>
          <a:p>
            <a:pPr lvl="1">
              <a:lnSpc>
                <a:spcPct val="100000"/>
              </a:lnSpc>
              <a:spcBef>
                <a:spcPts val="1400"/>
              </a:spcBef>
            </a:pPr>
            <a:r>
              <a:rPr lang="en-US" sz="1400" dirty="0">
                <a:solidFill>
                  <a:schemeClr val="accent3">
                    <a:lumMod val="25000"/>
                  </a:schemeClr>
                </a:solidFill>
                <a:latin typeface="Abadi" panose="020B0604020104020204" pitchFamily="34" charset="0"/>
              </a:rPr>
              <a:t>Continuous improvement observed, indicating ongoing refinement of launch processes</a:t>
            </a:r>
          </a:p>
          <a:p>
            <a:pPr>
              <a:lnSpc>
                <a:spcPct val="100000"/>
              </a:lnSpc>
              <a:spcBef>
                <a:spcPts val="1400"/>
              </a:spcBef>
            </a:pPr>
            <a:r>
              <a:rPr lang="en-US" sz="1400" dirty="0">
                <a:solidFill>
                  <a:schemeClr val="accent3">
                    <a:lumMod val="25000"/>
                  </a:schemeClr>
                </a:solidFill>
                <a:latin typeface="Abadi" panose="020B0604020104020204" pitchFamily="34" charset="0"/>
              </a:rPr>
              <a:t>Launch Site Performance</a:t>
            </a:r>
          </a:p>
          <a:p>
            <a:pPr lvl="1">
              <a:lnSpc>
                <a:spcPct val="100000"/>
              </a:lnSpc>
              <a:spcBef>
                <a:spcPts val="1400"/>
              </a:spcBef>
            </a:pPr>
            <a:r>
              <a:rPr lang="en-US" sz="1400" dirty="0">
                <a:solidFill>
                  <a:schemeClr val="accent3">
                    <a:lumMod val="25000"/>
                  </a:schemeClr>
                </a:solidFill>
                <a:latin typeface="Abadi" panose="020B0604020104020204" pitchFamily="34" charset="0"/>
              </a:rPr>
              <a:t>KSC LC-39A emerged as the most successful launch site</a:t>
            </a:r>
          </a:p>
          <a:p>
            <a:pPr>
              <a:lnSpc>
                <a:spcPct val="100000"/>
              </a:lnSpc>
              <a:spcBef>
                <a:spcPts val="1400"/>
              </a:spcBef>
            </a:pPr>
            <a:r>
              <a:rPr lang="en-US" sz="1400" dirty="0">
                <a:solidFill>
                  <a:schemeClr val="accent3">
                    <a:lumMod val="25000"/>
                  </a:schemeClr>
                </a:solidFill>
                <a:latin typeface="Abadi" panose="020B0604020104020204" pitchFamily="34" charset="0"/>
              </a:rPr>
              <a:t>Orbit Type Success Rates</a:t>
            </a:r>
          </a:p>
          <a:p>
            <a:pPr lvl="1">
              <a:lnSpc>
                <a:spcPct val="100000"/>
              </a:lnSpc>
              <a:spcBef>
                <a:spcPts val="1400"/>
              </a:spcBef>
            </a:pPr>
            <a:r>
              <a:rPr lang="en-US" sz="1400" dirty="0">
                <a:solidFill>
                  <a:schemeClr val="accent3">
                    <a:lumMod val="25000"/>
                  </a:schemeClr>
                </a:solidFill>
                <a:latin typeface="Abadi" panose="020B0604020104020204" pitchFamily="34" charset="0"/>
              </a:rPr>
              <a:t>Highest success rates: GEO, HEO, SSO, and ES-L1 orbits</a:t>
            </a:r>
          </a:p>
          <a:p>
            <a:pPr lvl="1">
              <a:lnSpc>
                <a:spcPct val="100000"/>
              </a:lnSpc>
              <a:spcBef>
                <a:spcPts val="1400"/>
              </a:spcBef>
            </a:pPr>
            <a:r>
              <a:rPr lang="en-US" sz="1400" dirty="0">
                <a:solidFill>
                  <a:schemeClr val="accent3">
                    <a:lumMod val="25000"/>
                  </a:schemeClr>
                </a:solidFill>
                <a:latin typeface="Abadi" panose="020B0604020104020204" pitchFamily="34" charset="0"/>
              </a:rPr>
              <a:t>Lowest success rate: SO (Sub-Orbital) launches</a:t>
            </a:r>
          </a:p>
          <a:p>
            <a:pPr>
              <a:lnSpc>
                <a:spcPct val="100000"/>
              </a:lnSpc>
              <a:spcBef>
                <a:spcPts val="1400"/>
              </a:spcBef>
            </a:pPr>
            <a:r>
              <a:rPr lang="en-US" sz="1400" dirty="0">
                <a:solidFill>
                  <a:schemeClr val="accent3">
                    <a:lumMod val="25000"/>
                  </a:schemeClr>
                </a:solidFill>
                <a:latin typeface="Abadi" panose="020B0604020104020204" pitchFamily="34" charset="0"/>
              </a:rPr>
              <a:t>Site-Success Correlation</a:t>
            </a:r>
          </a:p>
          <a:p>
            <a:pPr lvl="1">
              <a:lnSpc>
                <a:spcPct val="100000"/>
              </a:lnSpc>
              <a:spcBef>
                <a:spcPts val="1400"/>
              </a:spcBef>
            </a:pPr>
            <a:r>
              <a:rPr lang="en-US" sz="1400" dirty="0">
                <a:solidFill>
                  <a:schemeClr val="accent3">
                    <a:lumMod val="25000"/>
                  </a:schemeClr>
                </a:solidFill>
                <a:latin typeface="Abadi" panose="020B0604020104020204" pitchFamily="34" charset="0"/>
              </a:rPr>
              <a:t>Clear relationship between launch sites and success rates</a:t>
            </a:r>
          </a:p>
          <a:p>
            <a:pPr lvl="1">
              <a:lnSpc>
                <a:spcPct val="100000"/>
              </a:lnSpc>
              <a:spcBef>
                <a:spcPts val="1400"/>
              </a:spcBef>
            </a:pPr>
            <a:r>
              <a:rPr lang="en-US" sz="1400" dirty="0">
                <a:solidFill>
                  <a:schemeClr val="accent3">
                    <a:lumMod val="25000"/>
                  </a:schemeClr>
                </a:solidFill>
                <a:latin typeface="Abadi" panose="020B0604020104020204" pitchFamily="34" charset="0"/>
              </a:rPr>
              <a:t>Suggests some sites may offer more favorable launch conditions</a:t>
            </a:r>
          </a:p>
          <a:p>
            <a:pPr>
              <a:lnSpc>
                <a:spcPct val="100000"/>
              </a:lnSpc>
              <a:spcBef>
                <a:spcPts val="1400"/>
              </a:spcBef>
            </a:pPr>
            <a:r>
              <a:rPr lang="en-US" sz="1400" dirty="0">
                <a:solidFill>
                  <a:schemeClr val="accent3">
                    <a:lumMod val="25000"/>
                  </a:schemeClr>
                </a:solidFill>
                <a:latin typeface="Abadi" panose="020B0604020104020204" pitchFamily="34" charset="0"/>
              </a:rPr>
              <a:t>Temporal Trends</a:t>
            </a:r>
          </a:p>
          <a:p>
            <a:pPr lvl="1">
              <a:lnSpc>
                <a:spcPct val="100000"/>
              </a:lnSpc>
              <a:spcBef>
                <a:spcPts val="1400"/>
              </a:spcBef>
            </a:pPr>
            <a:r>
              <a:rPr lang="en-US" sz="1400" dirty="0">
                <a:solidFill>
                  <a:schemeClr val="accent3">
                    <a:lumMod val="25000"/>
                  </a:schemeClr>
                </a:solidFill>
                <a:latin typeface="Abadi" panose="020B0604020104020204" pitchFamily="34" charset="0"/>
              </a:rPr>
              <a:t>Marked increase in success rates from 2013 to 2020</a:t>
            </a:r>
          </a:p>
          <a:p>
            <a:pPr lvl="1">
              <a:lnSpc>
                <a:spcPct val="100000"/>
              </a:lnSpc>
              <a:spcBef>
                <a:spcPts val="1400"/>
              </a:spcBef>
            </a:pPr>
            <a:r>
              <a:rPr lang="en-US" sz="1400" dirty="0">
                <a:solidFill>
                  <a:schemeClr val="accent3">
                    <a:lumMod val="25000"/>
                  </a:schemeClr>
                </a:solidFill>
                <a:latin typeface="Abadi" panose="020B0604020104020204" pitchFamily="34" charset="0"/>
              </a:rPr>
              <a:t>Indicates significant technological and operational improvements over time</a:t>
            </a: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rgbClr val="121619"/>
                </a:solidFill>
                <a:latin typeface="Abadi"/>
              </a:rPr>
              <a:t>Data collection methodology:</a:t>
            </a:r>
          </a:p>
          <a:p>
            <a:pPr lvl="1">
              <a:lnSpc>
                <a:spcPct val="120000"/>
              </a:lnSpc>
              <a:spcBef>
                <a:spcPts val="1400"/>
              </a:spcBef>
            </a:pPr>
            <a:r>
              <a:rPr lang="en-US" sz="7600" dirty="0">
                <a:solidFill>
                  <a:srgbClr val="121619"/>
                </a:solidFill>
                <a:latin typeface="Abadi"/>
              </a:rPr>
              <a:t>Data was gathered through the SpaceX API and by web scraping information from Wikipedia</a:t>
            </a:r>
          </a:p>
          <a:p>
            <a:pPr>
              <a:lnSpc>
                <a:spcPct val="120000"/>
              </a:lnSpc>
              <a:spcBef>
                <a:spcPts val="1400"/>
              </a:spcBef>
            </a:pPr>
            <a:r>
              <a:rPr lang="en-US" sz="9200" dirty="0">
                <a:solidFill>
                  <a:srgbClr val="121619"/>
                </a:solidFill>
                <a:latin typeface="Abadi"/>
              </a:rPr>
              <a:t>Perform data wrangling</a:t>
            </a:r>
          </a:p>
          <a:p>
            <a:pPr lvl="1">
              <a:lnSpc>
                <a:spcPct val="120000"/>
              </a:lnSpc>
              <a:spcBef>
                <a:spcPts val="1400"/>
              </a:spcBef>
            </a:pPr>
            <a:r>
              <a:rPr lang="en-US" sz="7600" dirty="0">
                <a:solidFill>
                  <a:srgbClr val="121619"/>
                </a:solidFill>
                <a:latin typeface="Abadi"/>
              </a:rPr>
              <a:t>Categorical variables were transformed using one-hot encoding</a:t>
            </a:r>
          </a:p>
          <a:p>
            <a:pPr>
              <a:lnSpc>
                <a:spcPct val="120000"/>
              </a:lnSpc>
              <a:spcBef>
                <a:spcPts val="1400"/>
              </a:spcBef>
            </a:pPr>
            <a:r>
              <a:rPr lang="en-US" sz="9200" dirty="0">
                <a:solidFill>
                  <a:srgbClr val="121619"/>
                </a:solidFill>
                <a:latin typeface="Abadi"/>
              </a:rPr>
              <a:t>Perform exploratory data analysis (EDA) using visualization and SQL</a:t>
            </a:r>
          </a:p>
          <a:p>
            <a:pPr lvl="1">
              <a:lnSpc>
                <a:spcPct val="120000"/>
              </a:lnSpc>
              <a:spcBef>
                <a:spcPts val="1400"/>
              </a:spcBef>
            </a:pPr>
            <a:r>
              <a:rPr lang="en-US" sz="8800" dirty="0">
                <a:solidFill>
                  <a:srgbClr val="121619"/>
                </a:solidFill>
                <a:latin typeface="Abadi"/>
              </a:rPr>
              <a:t>Including scatterplot and </a:t>
            </a:r>
            <a:r>
              <a:rPr lang="en-US" sz="8800" dirty="0" err="1">
                <a:solidFill>
                  <a:srgbClr val="121619"/>
                </a:solidFill>
                <a:latin typeface="Abadi"/>
              </a:rPr>
              <a:t>bargraphs</a:t>
            </a:r>
            <a:endParaRPr lang="en-US" sz="8800" dirty="0">
              <a:solidFill>
                <a:srgbClr val="121619"/>
              </a:solidFill>
              <a:latin typeface="Abadi"/>
            </a:endParaRPr>
          </a:p>
          <a:p>
            <a:pPr>
              <a:lnSpc>
                <a:spcPct val="120000"/>
              </a:lnSpc>
              <a:spcBef>
                <a:spcPts val="1400"/>
              </a:spcBef>
            </a:pPr>
            <a:r>
              <a:rPr lang="en-US" sz="8800" dirty="0">
                <a:solidFill>
                  <a:srgbClr val="121619"/>
                </a:solidFill>
                <a:latin typeface="Abadi"/>
              </a:rPr>
              <a:t>Perform interactive visual analytics using Folium and </a:t>
            </a:r>
            <a:r>
              <a:rPr lang="en-US" sz="8800" dirty="0" err="1">
                <a:solidFill>
                  <a:srgbClr val="121619"/>
                </a:solidFill>
                <a:latin typeface="Abadi"/>
              </a:rPr>
              <a:t>Plotly</a:t>
            </a:r>
            <a:r>
              <a:rPr lang="en-US" sz="8800" dirty="0">
                <a:solidFill>
                  <a:srgbClr val="121619"/>
                </a:solidFill>
                <a:latin typeface="Abadi"/>
              </a:rPr>
              <a:t> Dash</a:t>
            </a:r>
          </a:p>
          <a:p>
            <a:pPr>
              <a:lnSpc>
                <a:spcPct val="120000"/>
              </a:lnSpc>
              <a:spcBef>
                <a:spcPts val="1400"/>
              </a:spcBef>
            </a:pPr>
            <a:r>
              <a:rPr lang="en-US" sz="8800" dirty="0">
                <a:solidFill>
                  <a:srgbClr val="121619"/>
                </a:solidFill>
                <a:latin typeface="Abadi"/>
              </a:rPr>
              <a:t>Perform predictive analysis using classification models</a:t>
            </a:r>
          </a:p>
          <a:p>
            <a:pPr lvl="1">
              <a:lnSpc>
                <a:spcPct val="120000"/>
              </a:lnSpc>
              <a:spcBef>
                <a:spcPts val="1400"/>
              </a:spcBef>
            </a:pPr>
            <a:r>
              <a:rPr lang="en-US" sz="7600" dirty="0">
                <a:solidFill>
                  <a:srgbClr val="121619"/>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5874"/>
            <a:ext cx="10515600" cy="4951337"/>
          </a:xfrm>
          <a:prstGeom prst="rect">
            <a:avLst/>
          </a:prstGeom>
        </p:spPr>
        <p:txBody>
          <a:bodyPr/>
          <a:lstStyle/>
          <a:p>
            <a:pPr>
              <a:lnSpc>
                <a:spcPct val="100000"/>
              </a:lnSpc>
              <a:spcBef>
                <a:spcPts val="1400"/>
              </a:spcBef>
            </a:pPr>
            <a:r>
              <a:rPr lang="en-US" sz="2000" dirty="0">
                <a:solidFill>
                  <a:schemeClr val="accent3">
                    <a:lumMod val="25000"/>
                  </a:schemeClr>
                </a:solidFill>
                <a:latin typeface="Abadi" panose="020B0604020104020204" pitchFamily="34" charset="0"/>
              </a:rPr>
              <a:t>Data acquisition involved two main methods:</a:t>
            </a:r>
          </a:p>
          <a:p>
            <a:pPr lvl="1">
              <a:lnSpc>
                <a:spcPct val="100000"/>
              </a:lnSpc>
              <a:spcBef>
                <a:spcPts val="1400"/>
              </a:spcBef>
            </a:pPr>
            <a:r>
              <a:rPr lang="en-US" sz="1600" dirty="0">
                <a:solidFill>
                  <a:schemeClr val="accent3">
                    <a:lumMod val="25000"/>
                  </a:schemeClr>
                </a:solidFill>
                <a:latin typeface="Abadi" panose="020B0604020104020204" pitchFamily="34" charset="0"/>
              </a:rPr>
              <a:t>SpaceX API:</a:t>
            </a:r>
          </a:p>
          <a:p>
            <a:pPr lvl="2">
              <a:lnSpc>
                <a:spcPct val="100000"/>
              </a:lnSpc>
              <a:spcBef>
                <a:spcPts val="1400"/>
              </a:spcBef>
            </a:pPr>
            <a:r>
              <a:rPr lang="en-US" sz="1600" dirty="0">
                <a:solidFill>
                  <a:schemeClr val="accent3">
                    <a:lumMod val="25000"/>
                  </a:schemeClr>
                </a:solidFill>
                <a:latin typeface="Abadi" panose="020B0604020104020204" pitchFamily="34" charset="0"/>
              </a:rPr>
              <a:t>We sent GET requests to the SpaceX API</a:t>
            </a:r>
          </a:p>
          <a:p>
            <a:pPr lvl="2">
              <a:lnSpc>
                <a:spcPct val="100000"/>
              </a:lnSpc>
              <a:spcBef>
                <a:spcPts val="1400"/>
              </a:spcBef>
            </a:pPr>
            <a:r>
              <a:rPr lang="en-US" sz="1600" dirty="0">
                <a:solidFill>
                  <a:schemeClr val="accent3">
                    <a:lumMod val="25000"/>
                  </a:schemeClr>
                </a:solidFill>
                <a:latin typeface="Abadi" panose="020B0604020104020204" pitchFamily="34" charset="0"/>
              </a:rPr>
              <a:t>JSON responses were decoded using the .</a:t>
            </a:r>
            <a:r>
              <a:rPr lang="en-US" sz="1600" dirty="0" err="1">
                <a:solidFill>
                  <a:schemeClr val="accent3">
                    <a:lumMod val="25000"/>
                  </a:schemeClr>
                </a:solidFill>
                <a:latin typeface="Abadi" panose="020B0604020104020204" pitchFamily="34" charset="0"/>
              </a:rPr>
              <a:t>json</a:t>
            </a:r>
            <a:r>
              <a:rPr lang="en-US" sz="1600" dirty="0">
                <a:solidFill>
                  <a:schemeClr val="accent3">
                    <a:lumMod val="25000"/>
                  </a:schemeClr>
                </a:solidFill>
                <a:latin typeface="Abadi" panose="020B0604020104020204" pitchFamily="34" charset="0"/>
              </a:rPr>
              <a:t>() method</a:t>
            </a:r>
          </a:p>
          <a:p>
            <a:pPr lvl="2">
              <a:lnSpc>
                <a:spcPct val="100000"/>
              </a:lnSpc>
              <a:spcBef>
                <a:spcPts val="1400"/>
              </a:spcBef>
            </a:pPr>
            <a:r>
              <a:rPr lang="en-US" sz="1600" dirty="0">
                <a:solidFill>
                  <a:schemeClr val="accent3">
                    <a:lumMod val="25000"/>
                  </a:schemeClr>
                </a:solidFill>
                <a:latin typeface="Abadi" panose="020B0604020104020204" pitchFamily="34" charset="0"/>
              </a:rPr>
              <a:t>We then converted the JSON data into a pandas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using </a:t>
            </a:r>
            <a:r>
              <a:rPr lang="en-US" sz="1600" dirty="0" err="1">
                <a:solidFill>
                  <a:schemeClr val="accent3">
                    <a:lumMod val="25000"/>
                  </a:schemeClr>
                </a:solidFill>
                <a:latin typeface="Abadi" panose="020B0604020104020204" pitchFamily="34" charset="0"/>
              </a:rPr>
              <a:t>json_normalize</a:t>
            </a:r>
            <a:r>
              <a:rPr lang="en-US" sz="1600" dirty="0">
                <a:solidFill>
                  <a:schemeClr val="accent3">
                    <a:lumMod val="25000"/>
                  </a:schemeClr>
                </a:solidFill>
                <a:latin typeface="Abadi" panose="020B0604020104020204" pitchFamily="34" charset="0"/>
              </a:rPr>
              <a:t>()</a:t>
            </a:r>
          </a:p>
          <a:p>
            <a:pPr lvl="2">
              <a:lnSpc>
                <a:spcPct val="100000"/>
              </a:lnSpc>
              <a:spcBef>
                <a:spcPts val="1400"/>
              </a:spcBef>
            </a:pPr>
            <a:r>
              <a:rPr lang="en-US" sz="1600" dirty="0">
                <a:solidFill>
                  <a:schemeClr val="accent3">
                    <a:lumMod val="25000"/>
                  </a:schemeClr>
                </a:solidFill>
                <a:latin typeface="Abadi" panose="020B0604020104020204" pitchFamily="34" charset="0"/>
              </a:rPr>
              <a:t>The resulting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underwent cleaning, including checks for missing values and appropriate data imputation where needed</a:t>
            </a:r>
          </a:p>
          <a:p>
            <a:pPr lvl="1">
              <a:lnSpc>
                <a:spcPct val="100000"/>
              </a:lnSpc>
              <a:spcBef>
                <a:spcPts val="1400"/>
              </a:spcBef>
            </a:pPr>
            <a:r>
              <a:rPr lang="en-US" sz="1600" dirty="0">
                <a:solidFill>
                  <a:schemeClr val="accent3">
                    <a:lumMod val="25000"/>
                  </a:schemeClr>
                </a:solidFill>
                <a:latin typeface="Abadi" panose="020B0604020104020204" pitchFamily="34" charset="0"/>
              </a:rPr>
              <a:t>Web Scraping:</a:t>
            </a:r>
          </a:p>
          <a:p>
            <a:pPr lvl="2">
              <a:lnSpc>
                <a:spcPct val="100000"/>
              </a:lnSpc>
              <a:spcBef>
                <a:spcPts val="1400"/>
              </a:spcBef>
            </a:pPr>
            <a:r>
              <a:rPr lang="en-US" sz="1200" dirty="0">
                <a:solidFill>
                  <a:schemeClr val="accent3">
                    <a:lumMod val="25000"/>
                  </a:schemeClr>
                </a:solidFill>
                <a:latin typeface="Abadi" panose="020B0604020104020204" pitchFamily="34" charset="0"/>
              </a:rPr>
              <a:t>We utilized </a:t>
            </a:r>
            <a:r>
              <a:rPr lang="en-US" sz="1200" dirty="0" err="1">
                <a:solidFill>
                  <a:schemeClr val="accent3">
                    <a:lumMod val="25000"/>
                  </a:schemeClr>
                </a:solidFill>
                <a:latin typeface="Abadi" panose="020B0604020104020204" pitchFamily="34" charset="0"/>
              </a:rPr>
              <a:t>BeautifulSoup</a:t>
            </a:r>
            <a:r>
              <a:rPr lang="en-US" sz="1200" dirty="0">
                <a:solidFill>
                  <a:schemeClr val="accent3">
                    <a:lumMod val="25000"/>
                  </a:schemeClr>
                </a:solidFill>
                <a:latin typeface="Abadi" panose="020B0604020104020204" pitchFamily="34" charset="0"/>
              </a:rPr>
              <a:t> to scrape Falcon 9 launch records from Wikipedia</a:t>
            </a:r>
          </a:p>
          <a:p>
            <a:pPr lvl="2">
              <a:lnSpc>
                <a:spcPct val="100000"/>
              </a:lnSpc>
              <a:spcBef>
                <a:spcPts val="1400"/>
              </a:spcBef>
            </a:pPr>
            <a:r>
              <a:rPr lang="en-US" sz="1600" dirty="0">
                <a:solidFill>
                  <a:schemeClr val="accent3">
                    <a:lumMod val="25000"/>
                  </a:schemeClr>
                </a:solidFill>
                <a:latin typeface="Abadi" panose="020B0604020104020204" pitchFamily="34" charset="0"/>
              </a:rPr>
              <a:t>The process involved extracting HTML tables containing launch information</a:t>
            </a:r>
          </a:p>
          <a:p>
            <a:pPr lvl="2">
              <a:lnSpc>
                <a:spcPct val="100000"/>
              </a:lnSpc>
              <a:spcBef>
                <a:spcPts val="1400"/>
              </a:spcBef>
            </a:pPr>
            <a:r>
              <a:rPr lang="en-US" sz="1600" dirty="0">
                <a:solidFill>
                  <a:schemeClr val="accent3">
                    <a:lumMod val="25000"/>
                  </a:schemeClr>
                </a:solidFill>
                <a:latin typeface="Abadi" panose="020B0604020104020204" pitchFamily="34" charset="0"/>
              </a:rPr>
              <a:t>These tables were then parsed and transformed into pandas </a:t>
            </a:r>
            <a:r>
              <a:rPr lang="en-US" sz="1600" dirty="0" err="1">
                <a:solidFill>
                  <a:schemeClr val="accent3">
                    <a:lumMod val="25000"/>
                  </a:schemeClr>
                </a:solidFill>
                <a:latin typeface="Abadi" panose="020B0604020104020204" pitchFamily="34" charset="0"/>
              </a:rPr>
              <a:t>DataFrames</a:t>
            </a:r>
            <a:endParaRPr lang="en-US" sz="1600" dirty="0">
              <a:solidFill>
                <a:schemeClr val="accent3">
                  <a:lumMod val="25000"/>
                </a:schemeClr>
              </a:solidFill>
              <a:latin typeface="Abadi" panose="020B0604020104020204" pitchFamily="34" charset="0"/>
            </a:endParaRPr>
          </a:p>
          <a:p>
            <a:pPr lvl="2">
              <a:lnSpc>
                <a:spcPct val="100000"/>
              </a:lnSpc>
              <a:spcBef>
                <a:spcPts val="1400"/>
              </a:spcBef>
            </a:pPr>
            <a:r>
              <a:rPr lang="en-US" sz="1600" dirty="0">
                <a:solidFill>
                  <a:schemeClr val="accent3">
                    <a:lumMod val="25000"/>
                  </a:schemeClr>
                </a:solidFill>
                <a:latin typeface="Abadi" panose="020B0604020104020204" pitchFamily="34" charset="0"/>
              </a:rPr>
              <a:t>The ultimate goal of this data collection process was to create comprehensive and clean datasets for subsequent analysis of SpaceX launches, particularly focusing on Falcon 9 missions.</a:t>
            </a:r>
            <a:endParaRPr lang="en-US" sz="18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Utilized GET requests to the SpaceX API to gather data</a:t>
            </a:r>
          </a:p>
          <a:p>
            <a:pPr>
              <a:lnSpc>
                <a:spcPct val="100000"/>
              </a:lnSpc>
              <a:spcBef>
                <a:spcPts val="1400"/>
              </a:spcBef>
            </a:pPr>
            <a:r>
              <a:rPr lang="en-US" sz="2200" dirty="0">
                <a:solidFill>
                  <a:schemeClr val="accent3">
                    <a:lumMod val="25000"/>
                  </a:schemeClr>
                </a:solidFill>
                <a:latin typeface="Abadi" panose="020B0604020104020204" pitchFamily="34" charset="0"/>
              </a:rPr>
              <a:t>Converted response to a .JSON file</a:t>
            </a:r>
          </a:p>
          <a:p>
            <a:pPr>
              <a:lnSpc>
                <a:spcPct val="100000"/>
              </a:lnSpc>
              <a:spcBef>
                <a:spcPts val="1400"/>
              </a:spcBef>
            </a:pPr>
            <a:r>
              <a:rPr lang="en-US" sz="2200" dirty="0">
                <a:solidFill>
                  <a:schemeClr val="accent3">
                    <a:lumMod val="25000"/>
                  </a:schemeClr>
                </a:solidFill>
                <a:latin typeface="Abadi" panose="020B0604020104020204" pitchFamily="34" charset="0"/>
              </a:rPr>
              <a:t>Cleaned data</a:t>
            </a:r>
          </a:p>
          <a:p>
            <a:pPr>
              <a:lnSpc>
                <a:spcPct val="100000"/>
              </a:lnSpc>
              <a:spcBef>
                <a:spcPts val="1400"/>
              </a:spcBef>
            </a:pPr>
            <a:r>
              <a:rPr lang="en-US" sz="2200" dirty="0">
                <a:solidFill>
                  <a:schemeClr val="accent3">
                    <a:lumMod val="25000"/>
                  </a:schemeClr>
                </a:solidFill>
                <a:latin typeface="Abadi" panose="020B0604020104020204" pitchFamily="34" charset="0"/>
              </a:rPr>
              <a:t>Filtered dataframe</a:t>
            </a:r>
          </a:p>
          <a:p>
            <a:pPr>
              <a:lnSpc>
                <a:spcPct val="100000"/>
              </a:lnSpc>
              <a:spcBef>
                <a:spcPts val="1400"/>
              </a:spcBef>
            </a:pPr>
            <a:r>
              <a:rPr lang="en-US" sz="2200" dirty="0">
                <a:solidFill>
                  <a:schemeClr val="accent3">
                    <a:lumMod val="25000"/>
                  </a:schemeClr>
                </a:solidFill>
                <a:latin typeface="Abadi" panose="020B0604020104020204" pitchFamily="34" charset="0"/>
              </a:rPr>
              <a:t>Exported to .CSV file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please see: </a:t>
            </a:r>
            <a:r>
              <a:rPr lang="en-US" sz="2200" dirty="0">
                <a:solidFill>
                  <a:schemeClr val="accent3">
                    <a:lumMod val="25000"/>
                  </a:schemeClr>
                </a:solidFill>
                <a:latin typeface="Abadi"/>
                <a:hlinkClick r:id="rId3"/>
              </a:rPr>
              <a:t>https://github.com/karenccl/SpaceX-Falcon-9-first-stage-Landing-Prediction/blob/main/jupyter-labs-webscraping.ipynb</a:t>
            </a:r>
            <a:r>
              <a:rPr lang="en-US" sz="2200" dirty="0">
                <a:solidFill>
                  <a:schemeClr val="accent3">
                    <a:lumMod val="25000"/>
                  </a:schemeClr>
                </a:solidFill>
                <a:latin typeface="Abadi"/>
              </a:rPr>
              <a:t> </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descr="A screenshot of a computer&#10;&#10;Description automatically generated">
            <a:extLst>
              <a:ext uri="{FF2B5EF4-FFF2-40B4-BE49-F238E27FC236}">
                <a16:creationId xmlns:a16="http://schemas.microsoft.com/office/drawing/2014/main" id="{A6981194-0C8B-0A5D-E0CD-384E8BC92050}"/>
              </a:ext>
            </a:extLst>
          </p:cNvPr>
          <p:cNvPicPr>
            <a:picLocks noChangeAspect="1"/>
          </p:cNvPicPr>
          <p:nvPr/>
        </p:nvPicPr>
        <p:blipFill>
          <a:blip r:embed="rId4"/>
          <a:stretch>
            <a:fillRect/>
          </a:stretch>
        </p:blipFill>
        <p:spPr>
          <a:xfrm>
            <a:off x="5461001" y="1431672"/>
            <a:ext cx="5910262" cy="755587"/>
          </a:xfrm>
          <a:prstGeom prst="rect">
            <a:avLst/>
          </a:prstGeom>
        </p:spPr>
      </p:pic>
      <p:pic>
        <p:nvPicPr>
          <p:cNvPr id="11" name="Picture 10">
            <a:extLst>
              <a:ext uri="{FF2B5EF4-FFF2-40B4-BE49-F238E27FC236}">
                <a16:creationId xmlns:a16="http://schemas.microsoft.com/office/drawing/2014/main" id="{E7B1695A-4F9E-FA04-927E-6894A9573F69}"/>
              </a:ext>
            </a:extLst>
          </p:cNvPr>
          <p:cNvPicPr>
            <a:picLocks noChangeAspect="1"/>
          </p:cNvPicPr>
          <p:nvPr/>
        </p:nvPicPr>
        <p:blipFill>
          <a:blip r:embed="rId5"/>
          <a:stretch>
            <a:fillRect/>
          </a:stretch>
        </p:blipFill>
        <p:spPr>
          <a:xfrm>
            <a:off x="5461001" y="2192554"/>
            <a:ext cx="5910262" cy="489062"/>
          </a:xfrm>
          <a:prstGeom prst="rect">
            <a:avLst/>
          </a:prstGeom>
        </p:spPr>
      </p:pic>
      <p:pic>
        <p:nvPicPr>
          <p:cNvPr id="13" name="Picture 12">
            <a:extLst>
              <a:ext uri="{FF2B5EF4-FFF2-40B4-BE49-F238E27FC236}">
                <a16:creationId xmlns:a16="http://schemas.microsoft.com/office/drawing/2014/main" id="{550AD704-5B02-E97D-E287-B510E8722B47}"/>
              </a:ext>
            </a:extLst>
          </p:cNvPr>
          <p:cNvPicPr>
            <a:picLocks noChangeAspect="1"/>
          </p:cNvPicPr>
          <p:nvPr/>
        </p:nvPicPr>
        <p:blipFill>
          <a:blip r:embed="rId6"/>
          <a:stretch>
            <a:fillRect/>
          </a:stretch>
        </p:blipFill>
        <p:spPr>
          <a:xfrm>
            <a:off x="5461001" y="2677713"/>
            <a:ext cx="6000250" cy="2120738"/>
          </a:xfrm>
          <a:prstGeom prst="rect">
            <a:avLst/>
          </a:prstGeom>
        </p:spPr>
      </p:pic>
      <p:pic>
        <p:nvPicPr>
          <p:cNvPr id="15" name="Picture 14">
            <a:extLst>
              <a:ext uri="{FF2B5EF4-FFF2-40B4-BE49-F238E27FC236}">
                <a16:creationId xmlns:a16="http://schemas.microsoft.com/office/drawing/2014/main" id="{7EA674D5-1480-5831-EF01-3ECC76923F11}"/>
              </a:ext>
            </a:extLst>
          </p:cNvPr>
          <p:cNvPicPr>
            <a:picLocks noChangeAspect="1"/>
          </p:cNvPicPr>
          <p:nvPr/>
        </p:nvPicPr>
        <p:blipFill>
          <a:blip r:embed="rId7"/>
          <a:stretch>
            <a:fillRect/>
          </a:stretch>
        </p:blipFill>
        <p:spPr>
          <a:xfrm>
            <a:off x="5461001" y="4798451"/>
            <a:ext cx="6000250" cy="1167364"/>
          </a:xfrm>
          <a:prstGeom prst="rect">
            <a:avLst/>
          </a:prstGeom>
        </p:spPr>
      </p:pic>
      <p:pic>
        <p:nvPicPr>
          <p:cNvPr id="17" name="Picture 16">
            <a:extLst>
              <a:ext uri="{FF2B5EF4-FFF2-40B4-BE49-F238E27FC236}">
                <a16:creationId xmlns:a16="http://schemas.microsoft.com/office/drawing/2014/main" id="{A5360401-8037-6DF4-F403-D6C6FEC8C3E6}"/>
              </a:ext>
            </a:extLst>
          </p:cNvPr>
          <p:cNvPicPr>
            <a:picLocks noChangeAspect="1"/>
          </p:cNvPicPr>
          <p:nvPr/>
        </p:nvPicPr>
        <p:blipFill>
          <a:blip r:embed="rId8"/>
          <a:stretch>
            <a:fillRect/>
          </a:stretch>
        </p:blipFill>
        <p:spPr>
          <a:xfrm>
            <a:off x="5838004" y="5988282"/>
            <a:ext cx="4248368" cy="40642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392500"/>
            <a:ext cx="5549641" cy="5034712"/>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a:rPr>
              <a:t>Retrieved HTML Content</a:t>
            </a:r>
          </a:p>
          <a:p>
            <a:pPr>
              <a:lnSpc>
                <a:spcPct val="100000"/>
              </a:lnSpc>
              <a:spcBef>
                <a:spcPts val="1400"/>
              </a:spcBef>
            </a:pPr>
            <a:r>
              <a:rPr lang="en-US" sz="1800" dirty="0">
                <a:solidFill>
                  <a:schemeClr val="accent3">
                    <a:lumMod val="25000"/>
                  </a:schemeClr>
                </a:solidFill>
                <a:latin typeface="Abadi"/>
              </a:rPr>
              <a:t>Parsed HTML with </a:t>
            </a:r>
            <a:r>
              <a:rPr lang="en-US" sz="1800" dirty="0" err="1">
                <a:solidFill>
                  <a:schemeClr val="accent3">
                    <a:lumMod val="25000"/>
                  </a:schemeClr>
                </a:solidFill>
                <a:latin typeface="Abadi"/>
              </a:rPr>
              <a:t>BeautifulSoup</a:t>
            </a: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Located Relevant Tables</a:t>
            </a:r>
          </a:p>
          <a:p>
            <a:pPr>
              <a:lnSpc>
                <a:spcPct val="100000"/>
              </a:lnSpc>
              <a:spcBef>
                <a:spcPts val="1400"/>
              </a:spcBef>
            </a:pPr>
            <a:r>
              <a:rPr lang="en-US" sz="1800" dirty="0">
                <a:solidFill>
                  <a:schemeClr val="accent3">
                    <a:lumMod val="25000"/>
                  </a:schemeClr>
                </a:solidFill>
                <a:latin typeface="Abadi"/>
              </a:rPr>
              <a:t>Extracted Column Headers</a:t>
            </a:r>
          </a:p>
          <a:p>
            <a:pPr>
              <a:lnSpc>
                <a:spcPct val="100000"/>
              </a:lnSpc>
              <a:spcBef>
                <a:spcPts val="1400"/>
              </a:spcBef>
            </a:pPr>
            <a:r>
              <a:rPr lang="en-US" sz="1800" dirty="0">
                <a:solidFill>
                  <a:schemeClr val="accent3">
                    <a:lumMod val="25000"/>
                  </a:schemeClr>
                </a:solidFill>
                <a:latin typeface="Abadi"/>
              </a:rPr>
              <a:t>Initialized a Data Dictionary</a:t>
            </a:r>
          </a:p>
          <a:p>
            <a:pPr>
              <a:lnSpc>
                <a:spcPct val="100000"/>
              </a:lnSpc>
              <a:spcBef>
                <a:spcPts val="1400"/>
              </a:spcBef>
            </a:pPr>
            <a:r>
              <a:rPr lang="en-US" sz="1800" dirty="0">
                <a:solidFill>
                  <a:schemeClr val="accent3">
                    <a:lumMod val="25000"/>
                  </a:schemeClr>
                </a:solidFill>
                <a:latin typeface="Abadi"/>
              </a:rPr>
              <a:t>Populated the Dictionary</a:t>
            </a:r>
          </a:p>
          <a:p>
            <a:pPr>
              <a:lnSpc>
                <a:spcPct val="100000"/>
              </a:lnSpc>
              <a:spcBef>
                <a:spcPts val="1400"/>
              </a:spcBef>
            </a:pPr>
            <a:r>
              <a:rPr lang="en-US" sz="1800" dirty="0">
                <a:solidFill>
                  <a:schemeClr val="accent3">
                    <a:lumMod val="25000"/>
                  </a:schemeClr>
                </a:solidFill>
                <a:latin typeface="Abadi"/>
              </a:rPr>
              <a:t>Converted to </a:t>
            </a:r>
            <a:r>
              <a:rPr lang="en-US" sz="1800" dirty="0" err="1">
                <a:solidFill>
                  <a:schemeClr val="accent3">
                    <a:lumMod val="25000"/>
                  </a:schemeClr>
                </a:solidFill>
                <a:latin typeface="Abadi"/>
              </a:rPr>
              <a:t>DataFrame</a:t>
            </a: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Exported to CSV</a:t>
            </a: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Please see: </a:t>
            </a:r>
            <a:r>
              <a:rPr lang="en-US" sz="1800" dirty="0">
                <a:solidFill>
                  <a:schemeClr val="accent3">
                    <a:lumMod val="25000"/>
                  </a:schemeClr>
                </a:solidFill>
                <a:latin typeface="Abadi"/>
                <a:hlinkClick r:id="rId3"/>
              </a:rPr>
              <a:t>h</a:t>
            </a:r>
            <a:r>
              <a:rPr lang="en-US" sz="1800" dirty="0">
                <a:solidFill>
                  <a:schemeClr val="accent3">
                    <a:lumMod val="25000"/>
                  </a:schemeClr>
                </a:solidFill>
                <a:latin typeface="Abadi"/>
                <a:hlinkClick r:id="rId3"/>
              </a:rPr>
              <a:t>ttps://github.com/karenccl/SpaceX-Falcon-9-first-stage-Landing-Prediction/blob/main/jupyter-labs-webscraping.ipynb</a:t>
            </a:r>
            <a:r>
              <a:rPr lang="en-US" sz="1800" dirty="0">
                <a:solidFill>
                  <a:schemeClr val="accent3">
                    <a:lumMod val="25000"/>
                  </a:schemeClr>
                </a:solidFill>
                <a:latin typeface="Abadi"/>
              </a:rPr>
              <a:t> </a:t>
            </a: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376917FF-0BAE-C364-7AB8-DEA837F8EA32}"/>
              </a:ext>
            </a:extLst>
          </p:cNvPr>
          <p:cNvPicPr>
            <a:picLocks noChangeAspect="1"/>
          </p:cNvPicPr>
          <p:nvPr/>
        </p:nvPicPr>
        <p:blipFill>
          <a:blip r:embed="rId4"/>
          <a:stretch>
            <a:fillRect/>
          </a:stretch>
        </p:blipFill>
        <p:spPr>
          <a:xfrm>
            <a:off x="6685808" y="1312652"/>
            <a:ext cx="4752202" cy="1820625"/>
          </a:xfrm>
          <a:prstGeom prst="rect">
            <a:avLst/>
          </a:prstGeom>
        </p:spPr>
      </p:pic>
      <p:pic>
        <p:nvPicPr>
          <p:cNvPr id="12" name="Picture 11">
            <a:extLst>
              <a:ext uri="{FF2B5EF4-FFF2-40B4-BE49-F238E27FC236}">
                <a16:creationId xmlns:a16="http://schemas.microsoft.com/office/drawing/2014/main" id="{23AFA49D-2702-CBED-E01E-5AE20378E24F}"/>
              </a:ext>
            </a:extLst>
          </p:cNvPr>
          <p:cNvPicPr>
            <a:picLocks noChangeAspect="1"/>
          </p:cNvPicPr>
          <p:nvPr/>
        </p:nvPicPr>
        <p:blipFill>
          <a:blip r:embed="rId5"/>
          <a:stretch>
            <a:fillRect/>
          </a:stretch>
        </p:blipFill>
        <p:spPr>
          <a:xfrm>
            <a:off x="6675531" y="3133277"/>
            <a:ext cx="4762479" cy="1472173"/>
          </a:xfrm>
          <a:prstGeom prst="rect">
            <a:avLst/>
          </a:prstGeom>
        </p:spPr>
      </p:pic>
      <p:pic>
        <p:nvPicPr>
          <p:cNvPr id="14" name="Picture 13">
            <a:extLst>
              <a:ext uri="{FF2B5EF4-FFF2-40B4-BE49-F238E27FC236}">
                <a16:creationId xmlns:a16="http://schemas.microsoft.com/office/drawing/2014/main" id="{FBBB578F-3A3C-65DB-CA89-D21C985ACA14}"/>
              </a:ext>
            </a:extLst>
          </p:cNvPr>
          <p:cNvPicPr>
            <a:picLocks noChangeAspect="1"/>
          </p:cNvPicPr>
          <p:nvPr/>
        </p:nvPicPr>
        <p:blipFill>
          <a:blip r:embed="rId6"/>
          <a:stretch>
            <a:fillRect/>
          </a:stretch>
        </p:blipFill>
        <p:spPr>
          <a:xfrm>
            <a:off x="6685808" y="4471401"/>
            <a:ext cx="4752202" cy="184111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439</TotalTime>
  <Words>2019</Words>
  <Application>Microsoft Office PowerPoint</Application>
  <PresentationFormat>Widescreen</PresentationFormat>
  <Paragraphs>286</Paragraphs>
  <Slides>45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Karen Chan</cp:lastModifiedBy>
  <cp:revision>204</cp:revision>
  <dcterms:created xsi:type="dcterms:W3CDTF">2021-04-29T18:58:34Z</dcterms:created>
  <dcterms:modified xsi:type="dcterms:W3CDTF">2024-08-02T13:11:37Z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